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61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70" r:id="rId12"/>
    <p:sldId id="258" r:id="rId13"/>
    <p:sldId id="259" r:id="rId14"/>
    <p:sldId id="262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lay" panose="020B0604020202020204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NY12BHC3Wu1xQzFxnGIBab0GH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749FBB-BED5-40CE-BA71-BC3CDEE0D2B9}">
  <a:tblStyle styleId="{B4749FBB-BED5-40CE-BA71-BC3CDEE0D2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BB4026D-42D0-4A86-9A2A-A10C83C7984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26" autoAdjust="0"/>
  </p:normalViewPr>
  <p:slideViewPr>
    <p:cSldViewPr snapToGrid="0">
      <p:cViewPr>
        <p:scale>
          <a:sx n="90" d="100"/>
          <a:sy n="90" d="100"/>
        </p:scale>
        <p:origin x="370" y="-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4341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3567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0617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10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9105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5655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610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2208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8644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7913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585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167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21"/>
          <p:cNvGrpSpPr/>
          <p:nvPr/>
        </p:nvGrpSpPr>
        <p:grpSpPr>
          <a:xfrm>
            <a:off x="330770" y="1279507"/>
            <a:ext cx="3985099" cy="3836707"/>
            <a:chOff x="330770" y="1279507"/>
            <a:chExt cx="3985099" cy="3836707"/>
          </a:xfrm>
        </p:grpSpPr>
        <p:pic>
          <p:nvPicPr>
            <p:cNvPr id="36" name="Google Shape;36;p21" descr="Shape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0770" y="451327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21" descr="Sha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71600" y="127950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" name="Google Shape;38;p21"/>
          <p:cNvPicPr preferRelativeResize="0"/>
          <p:nvPr/>
        </p:nvPicPr>
        <p:blipFill rotWithShape="1">
          <a:blip r:embed="rId4">
            <a:alphaModFix/>
          </a:blip>
          <a:srcRect l="11978" r="13757" b="-467"/>
          <a:stretch/>
        </p:blipFill>
        <p:spPr>
          <a:xfrm>
            <a:off x="4929448" y="-11060"/>
            <a:ext cx="7281949" cy="65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1"/>
          <p:cNvSpPr/>
          <p:nvPr/>
        </p:nvSpPr>
        <p:spPr>
          <a:xfrm>
            <a:off x="4929448" y="5789373"/>
            <a:ext cx="7273636" cy="77623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2"/>
          <p:cNvPicPr preferRelativeResize="0"/>
          <p:nvPr/>
        </p:nvPicPr>
        <p:blipFill rotWithShape="1">
          <a:blip r:embed="rId2">
            <a:alphaModFix/>
          </a:blip>
          <a:srcRect b="66006"/>
          <a:stretch/>
        </p:blipFill>
        <p:spPr>
          <a:xfrm>
            <a:off x="0" y="-171966"/>
            <a:ext cx="12192001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5" y="58994"/>
            <a:ext cx="1232557" cy="123255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2"/>
          <p:cNvSpPr/>
          <p:nvPr/>
        </p:nvSpPr>
        <p:spPr>
          <a:xfrm>
            <a:off x="0" y="2094578"/>
            <a:ext cx="12192000" cy="51435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/>
          <p:nvPr/>
        </p:nvSpPr>
        <p:spPr>
          <a:xfrm>
            <a:off x="6728149" y="5630416"/>
            <a:ext cx="5463851" cy="88866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23"/>
          <p:cNvPicPr preferRelativeResize="0"/>
          <p:nvPr/>
        </p:nvPicPr>
        <p:blipFill rotWithShape="1">
          <a:blip r:embed="rId2">
            <a:alphaModFix/>
          </a:blip>
          <a:srcRect l="33806" t="328" r="10650" b="13034"/>
          <a:stretch/>
        </p:blipFill>
        <p:spPr>
          <a:xfrm>
            <a:off x="6728149" y="0"/>
            <a:ext cx="5463851" cy="56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236" y="155044"/>
            <a:ext cx="621146" cy="62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56.png"/><Relationship Id="rId26" Type="http://schemas.openxmlformats.org/officeDocument/2006/relationships/image" Target="../media/image27.png"/><Relationship Id="rId3" Type="http://schemas.openxmlformats.org/officeDocument/2006/relationships/notesSlide" Target="../notesSlides/notesSlide12.xml"/><Relationship Id="rId21" Type="http://schemas.openxmlformats.org/officeDocument/2006/relationships/oleObject" Target="../embeddings/oleObject2.bin"/><Relationship Id="rId34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28.png"/><Relationship Id="rId17" Type="http://schemas.openxmlformats.org/officeDocument/2006/relationships/image" Target="../media/image42.png"/><Relationship Id="rId25" Type="http://schemas.openxmlformats.org/officeDocument/2006/relationships/image" Target="../media/image58.jpeg"/><Relationship Id="rId3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6.jpeg"/><Relationship Id="rId20" Type="http://schemas.openxmlformats.org/officeDocument/2006/relationships/image" Target="../media/image47.jpeg"/><Relationship Id="rId29" Type="http://schemas.openxmlformats.org/officeDocument/2006/relationships/image" Target="../media/image59.jpeg"/><Relationship Id="rId1" Type="http://schemas.openxmlformats.org/officeDocument/2006/relationships/vmlDrawing" Target="../drawings/vmlDrawing2.vml"/><Relationship Id="rId6" Type="http://schemas.openxmlformats.org/officeDocument/2006/relationships/image" Target="../media/image53.png"/><Relationship Id="rId11" Type="http://schemas.openxmlformats.org/officeDocument/2006/relationships/image" Target="../media/image51.png"/><Relationship Id="rId24" Type="http://schemas.openxmlformats.org/officeDocument/2006/relationships/image" Target="../media/image57.PNG"/><Relationship Id="rId32" Type="http://schemas.openxmlformats.org/officeDocument/2006/relationships/image" Target="../media/image60.PNG"/><Relationship Id="rId5" Type="http://schemas.openxmlformats.org/officeDocument/2006/relationships/image" Target="../media/image46.png"/><Relationship Id="rId15" Type="http://schemas.openxmlformats.org/officeDocument/2006/relationships/image" Target="../media/image35.jpeg"/><Relationship Id="rId23" Type="http://schemas.openxmlformats.org/officeDocument/2006/relationships/image" Target="../media/image19.png"/><Relationship Id="rId28" Type="http://schemas.openxmlformats.org/officeDocument/2006/relationships/image" Target="../media/image26.jpeg"/><Relationship Id="rId10" Type="http://schemas.openxmlformats.org/officeDocument/2006/relationships/image" Target="../media/image34.png"/><Relationship Id="rId19" Type="http://schemas.openxmlformats.org/officeDocument/2006/relationships/image" Target="../media/image23.png"/><Relationship Id="rId31" Type="http://schemas.openxmlformats.org/officeDocument/2006/relationships/image" Target="../media/image24.png"/><Relationship Id="rId4" Type="http://schemas.openxmlformats.org/officeDocument/2006/relationships/image" Target="../media/image45.png"/><Relationship Id="rId9" Type="http://schemas.openxmlformats.org/officeDocument/2006/relationships/image" Target="../media/image55.jpg"/><Relationship Id="rId14" Type="http://schemas.openxmlformats.org/officeDocument/2006/relationships/image" Target="../media/image11.png"/><Relationship Id="rId22" Type="http://schemas.openxmlformats.org/officeDocument/2006/relationships/image" Target="../media/image18.png"/><Relationship Id="rId27" Type="http://schemas.openxmlformats.org/officeDocument/2006/relationships/image" Target="../media/image32.PNG"/><Relationship Id="rId30" Type="http://schemas.openxmlformats.org/officeDocument/2006/relationships/image" Target="../media/image25.png"/><Relationship Id="rId8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39.png"/><Relationship Id="rId3" Type="http://schemas.openxmlformats.org/officeDocument/2006/relationships/image" Target="../media/image61.jpeg"/><Relationship Id="rId7" Type="http://schemas.openxmlformats.org/officeDocument/2006/relationships/image" Target="../media/image64.jpe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63.jfif"/><Relationship Id="rId10" Type="http://schemas.openxmlformats.org/officeDocument/2006/relationships/image" Target="../media/image44.png"/><Relationship Id="rId4" Type="http://schemas.openxmlformats.org/officeDocument/2006/relationships/image" Target="../media/image62.jpeg"/><Relationship Id="rId9" Type="http://schemas.openxmlformats.org/officeDocument/2006/relationships/image" Target="../media/image66.png"/><Relationship Id="rId1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fif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g"/><Relationship Id="rId11" Type="http://schemas.openxmlformats.org/officeDocument/2006/relationships/image" Target="../media/image75.png"/><Relationship Id="rId5" Type="http://schemas.openxmlformats.org/officeDocument/2006/relationships/image" Target="../media/image69.jfif"/><Relationship Id="rId10" Type="http://schemas.openxmlformats.org/officeDocument/2006/relationships/image" Target="../media/image74.PNG"/><Relationship Id="rId4" Type="http://schemas.openxmlformats.org/officeDocument/2006/relationships/image" Target="../media/image68.jpg"/><Relationship Id="rId9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/>
          <p:nvPr/>
        </p:nvSpPr>
        <p:spPr>
          <a:xfrm>
            <a:off x="0" y="0"/>
            <a:ext cx="5412509" cy="651361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2" y="147782"/>
            <a:ext cx="1228436" cy="12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1376218" y="382385"/>
            <a:ext cx="4036291" cy="736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800"/>
              <a:buFont typeface="Play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697C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Your Business information Gateway to ASEAN and Beyond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697C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5412509" y="2332655"/>
            <a:ext cx="6779491" cy="2192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EE242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ASEAN ACCESS: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  <a:tabLst/>
              <a:defRPr/>
            </a:pPr>
            <a:r>
              <a:rPr lang="en-US" sz="3600" dirty="0">
                <a:solidFill>
                  <a:srgbClr val="002060"/>
                </a:solidFill>
                <a:latin typeface="Play"/>
                <a:ea typeface="Play"/>
                <a:cs typeface="Play"/>
                <a:sym typeface="Play"/>
              </a:rPr>
              <a:t>The Network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61" name="Google Shape;61;p1" descr="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2035" y="1013400"/>
            <a:ext cx="3251872" cy="5410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88536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BRUNEI CHAPTER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332F909-876B-44E2-B628-C20D1AF05A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472" y="1170560"/>
            <a:ext cx="2026762" cy="2026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 descr="Driving The Future | Young Entrepreneur Association Brunei (YEAB)">
            <a:extLst>
              <a:ext uri="{FF2B5EF4-FFF2-40B4-BE49-F238E27FC236}">
                <a16:creationId xmlns:a16="http://schemas.microsoft.com/office/drawing/2014/main" id="{955A01AA-E386-4CC2-9F3A-B64EAC7DB4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487" y="1500505"/>
            <a:ext cx="1376606" cy="11107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5438D5-3177-4E64-AE4F-ED59D807DA9B}"/>
              </a:ext>
            </a:extLst>
          </p:cNvPr>
          <p:cNvSpPr txBox="1"/>
          <p:nvPr/>
        </p:nvSpPr>
        <p:spPr>
          <a:xfrm>
            <a:off x="1291472" y="2668720"/>
            <a:ext cx="250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Darussalam Enterprise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4C6543-2124-40C2-9C55-1B1F0F2F76E8}"/>
              </a:ext>
            </a:extLst>
          </p:cNvPr>
          <p:cNvSpPr txBox="1"/>
          <p:nvPr/>
        </p:nvSpPr>
        <p:spPr>
          <a:xfrm>
            <a:off x="5920481" y="2668720"/>
            <a:ext cx="3773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Young Entrepreneurs Association Brunei</a:t>
            </a:r>
          </a:p>
        </p:txBody>
      </p:sp>
    </p:spTree>
    <p:extLst>
      <p:ext uri="{BB962C8B-B14F-4D97-AF65-F5344CB8AC3E}">
        <p14:creationId xmlns:p14="http://schemas.microsoft.com/office/powerpoint/2010/main" val="38747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69682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CAMBODIA CHAPTER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20AD5F-85FE-4F64-95CF-CF914FA41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769" y="941047"/>
            <a:ext cx="1268095" cy="1261745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1194A6-4671-414D-B8A9-49ECB5F16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239" y="958827"/>
            <a:ext cx="1762125" cy="1243965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71E5AF-4BBC-458D-8C75-EB01958D6C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547" y="814681"/>
            <a:ext cx="1841500" cy="1514475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B18D8-A9A6-4026-9617-D18B67DA6B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46" y="3791636"/>
            <a:ext cx="1785620" cy="847725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4B0147-369B-4270-BC44-F6D440A266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252" y="3498735"/>
            <a:ext cx="1205413" cy="1202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80A82C-E078-4D72-B8D1-D09C86ADEB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49" y="3463867"/>
            <a:ext cx="1272693" cy="127269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DDE33C-78BC-44D6-AB3C-00F1A253B4FC}"/>
              </a:ext>
            </a:extLst>
          </p:cNvPr>
          <p:cNvSpPr txBox="1"/>
          <p:nvPr/>
        </p:nvSpPr>
        <p:spPr>
          <a:xfrm>
            <a:off x="556181" y="2413262"/>
            <a:ext cx="281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Ministry of Industry, Science, Technology and Innovation 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2A7CF4-FB40-4EF4-AC50-51FC2D09631D}"/>
              </a:ext>
            </a:extLst>
          </p:cNvPr>
          <p:cNvSpPr txBox="1"/>
          <p:nvPr/>
        </p:nvSpPr>
        <p:spPr>
          <a:xfrm>
            <a:off x="3750993" y="2422550"/>
            <a:ext cx="281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Cambodia Women Entrepreneurs Association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4A5380-BAF6-49FA-8EA0-A0F3C00CCA85}"/>
              </a:ext>
            </a:extLst>
          </p:cNvPr>
          <p:cNvSpPr txBox="1"/>
          <p:nvPr/>
        </p:nvSpPr>
        <p:spPr>
          <a:xfrm>
            <a:off x="7866379" y="2422550"/>
            <a:ext cx="281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Young Entrepreneurs Association of Cambodia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013AC3-AA94-436C-A11A-B39481D12F54}"/>
              </a:ext>
            </a:extLst>
          </p:cNvPr>
          <p:cNvSpPr txBox="1"/>
          <p:nvPr/>
        </p:nvSpPr>
        <p:spPr>
          <a:xfrm>
            <a:off x="331508" y="4897640"/>
            <a:ext cx="2818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EuroCham</a:t>
            </a:r>
            <a:r>
              <a:rPr lang="en-US" dirty="0"/>
              <a:t> Cambodia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7A9594-5F51-4622-B629-A80224AD31C2}"/>
              </a:ext>
            </a:extLst>
          </p:cNvPr>
          <p:cNvSpPr txBox="1"/>
          <p:nvPr/>
        </p:nvSpPr>
        <p:spPr>
          <a:xfrm>
            <a:off x="3925652" y="4789919"/>
            <a:ext cx="281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Impact Hub – </a:t>
            </a:r>
          </a:p>
          <a:p>
            <a:pPr algn="ctr"/>
            <a:r>
              <a:rPr lang="en-US" dirty="0"/>
              <a:t>innovation network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84B4C8-7B80-4D56-A299-0966AAFD6031}"/>
              </a:ext>
            </a:extLst>
          </p:cNvPr>
          <p:cNvSpPr txBox="1"/>
          <p:nvPr/>
        </p:nvSpPr>
        <p:spPr>
          <a:xfrm>
            <a:off x="7674989" y="4789920"/>
            <a:ext cx="281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SHE Investments - </a:t>
            </a:r>
          </a:p>
          <a:p>
            <a:pPr algn="ctr"/>
            <a:r>
              <a:rPr lang="en-US" dirty="0"/>
              <a:t>business incubator &amp; accelerator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2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20132" y="307778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 INDONESIA CHAPTER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3D21A2-E9C1-4E2B-96E1-0D6082BB3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97" y="1131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143DB2B-944C-44DE-A80A-77FBB53EB7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665224"/>
              </p:ext>
            </p:extLst>
          </p:nvPr>
        </p:nvGraphicFramePr>
        <p:xfrm>
          <a:off x="998027" y="1409527"/>
          <a:ext cx="3150653" cy="848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Bitmap Image" r:id="rId4" imgW="2219635" imgH="600159" progId="Paint.Picture">
                  <p:embed/>
                </p:oleObj>
              </mc:Choice>
              <mc:Fallback>
                <p:oleObj name="Bitmap Image" r:id="rId4" imgW="2219635" imgH="600159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027" y="1409527"/>
                        <a:ext cx="3150653" cy="8485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73F6DB9-D9D9-4E2D-8F11-C1A9452AE2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650" y="1409527"/>
            <a:ext cx="2710102" cy="67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1CA5AB-D72A-40D3-BD36-A483FB16B3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80" y="3359232"/>
            <a:ext cx="2842019" cy="852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B5D080-B12F-41ED-9FBF-DBFEF82313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022" y="3264200"/>
            <a:ext cx="1993265" cy="104267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DB34AD-D2DB-4B82-822D-C3015EA4C103}"/>
              </a:ext>
            </a:extLst>
          </p:cNvPr>
          <p:cNvSpPr txBox="1"/>
          <p:nvPr/>
        </p:nvSpPr>
        <p:spPr>
          <a:xfrm>
            <a:off x="1305963" y="2346991"/>
            <a:ext cx="3150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Cooperatives and SMEs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2A727C-C23B-48A7-AF23-57CF65B987E4}"/>
              </a:ext>
            </a:extLst>
          </p:cNvPr>
          <p:cNvSpPr txBox="1"/>
          <p:nvPr/>
        </p:nvSpPr>
        <p:spPr>
          <a:xfrm>
            <a:off x="6202979" y="2327734"/>
            <a:ext cx="3482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Small and Medium Enterprise and Cooperatives Exhibition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C8B09B-8B5F-46FC-A631-EA98890E0871}"/>
              </a:ext>
            </a:extLst>
          </p:cNvPr>
          <p:cNvSpPr txBox="1"/>
          <p:nvPr/>
        </p:nvSpPr>
        <p:spPr>
          <a:xfrm>
            <a:off x="215510" y="4456126"/>
            <a:ext cx="4010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International Chamber of Commerce </a:t>
            </a:r>
          </a:p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Indonesia</a:t>
            </a:r>
            <a:endParaRPr lang="en-GB" sz="11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78CC3B-9CD9-4010-A0F1-58A13B3370F0}"/>
              </a:ext>
            </a:extLst>
          </p:cNvPr>
          <p:cNvSpPr txBox="1"/>
          <p:nvPr/>
        </p:nvSpPr>
        <p:spPr>
          <a:xfrm>
            <a:off x="8431188" y="4452789"/>
            <a:ext cx="3150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INA Access – </a:t>
            </a:r>
          </a:p>
          <a:p>
            <a:pPr algn="ctr"/>
            <a:r>
              <a:rPr lang="en-US" dirty="0"/>
              <a:t>business association</a:t>
            </a:r>
            <a:endParaRPr lang="en-GB" dirty="0"/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665D40D8-DDD4-4BA9-A0C5-741CEC5B27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4058" y="3196614"/>
            <a:ext cx="1177841" cy="11778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BF9C2B-D29C-4F4A-A9F8-BF0BBBDB0658}"/>
              </a:ext>
            </a:extLst>
          </p:cNvPr>
          <p:cNvSpPr txBox="1"/>
          <p:nvPr/>
        </p:nvSpPr>
        <p:spPr>
          <a:xfrm>
            <a:off x="4226265" y="4513528"/>
            <a:ext cx="4010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Chamber of Commerce Indonesia</a:t>
            </a:r>
            <a:endParaRPr lang="en-GB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530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88536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LAOS CHAPTER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D0C127-4675-42F0-8B05-5837942E8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292" y="963058"/>
            <a:ext cx="1512502" cy="1504882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077029-8498-4142-8D31-3C5E4FA4D9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2" r="23066"/>
          <a:stretch/>
        </p:blipFill>
        <p:spPr>
          <a:xfrm>
            <a:off x="6558059" y="908003"/>
            <a:ext cx="1878930" cy="16566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C259CE-1E4F-4C52-8AD8-E3BA86481E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08" y="3748908"/>
            <a:ext cx="2292689" cy="1240607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E200B828-547C-4E0B-9CB4-68AEA4578C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979" y="3615289"/>
            <a:ext cx="1374226" cy="13742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89CC12-E625-4F7F-BE9B-0B749945CBAD}"/>
              </a:ext>
            </a:extLst>
          </p:cNvPr>
          <p:cNvSpPr txBox="1"/>
          <p:nvPr/>
        </p:nvSpPr>
        <p:spPr>
          <a:xfrm>
            <a:off x="1353714" y="2564694"/>
            <a:ext cx="3150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Department of SME Promotion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CD69E0-3EB3-4A33-943D-2BCE1CB891BF}"/>
              </a:ext>
            </a:extLst>
          </p:cNvPr>
          <p:cNvSpPr txBox="1"/>
          <p:nvPr/>
        </p:nvSpPr>
        <p:spPr>
          <a:xfrm>
            <a:off x="6096000" y="2467940"/>
            <a:ext cx="3150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Lao National Chamber of Commerce and Industry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C0D912-58E4-45D0-9375-AC6DC5E42962}"/>
              </a:ext>
            </a:extLst>
          </p:cNvPr>
          <p:cNvSpPr txBox="1"/>
          <p:nvPr/>
        </p:nvSpPr>
        <p:spPr>
          <a:xfrm>
            <a:off x="1043217" y="5102376"/>
            <a:ext cx="3150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Lao SME Service Center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E5F9A4-60D9-44CD-BB66-52AF4C99C3D2}"/>
              </a:ext>
            </a:extLst>
          </p:cNvPr>
          <p:cNvSpPr txBox="1"/>
          <p:nvPr/>
        </p:nvSpPr>
        <p:spPr>
          <a:xfrm>
            <a:off x="6096000" y="5102376"/>
            <a:ext cx="3150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Lao SME Association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07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88536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MALAYSIA CHAPTER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969653-F887-4C29-AD4C-2E248564A0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97" y="1704436"/>
            <a:ext cx="1887238" cy="147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ME Corporation Malaysia | HOME">
            <a:extLst>
              <a:ext uri="{FF2B5EF4-FFF2-40B4-BE49-F238E27FC236}">
                <a16:creationId xmlns:a16="http://schemas.microsoft.com/office/drawing/2014/main" id="{A3D9F8E1-AB7D-4893-90AE-9C06B68024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036" y="1618506"/>
            <a:ext cx="2777767" cy="16601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BB8DD2-D255-4183-92CE-64E4879DDBCD}"/>
              </a:ext>
            </a:extLst>
          </p:cNvPr>
          <p:cNvSpPr txBox="1"/>
          <p:nvPr/>
        </p:nvSpPr>
        <p:spPr>
          <a:xfrm>
            <a:off x="895546" y="3181556"/>
            <a:ext cx="3063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Ministry of Entrepreneur Development and Cooperatives </a:t>
            </a:r>
            <a:endParaRPr lang="en-GB" sz="11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1A2403-F31E-44E7-9E99-51953C8F0B45}"/>
              </a:ext>
            </a:extLst>
          </p:cNvPr>
          <p:cNvSpPr txBox="1"/>
          <p:nvPr/>
        </p:nvSpPr>
        <p:spPr>
          <a:xfrm>
            <a:off x="5694646" y="3175592"/>
            <a:ext cx="3274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SME Corporation Malaysia</a:t>
            </a:r>
          </a:p>
        </p:txBody>
      </p:sp>
    </p:spTree>
    <p:extLst>
      <p:ext uri="{BB962C8B-B14F-4D97-AF65-F5344CB8AC3E}">
        <p14:creationId xmlns:p14="http://schemas.microsoft.com/office/powerpoint/2010/main" val="31445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69682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MYANMAR CHAPTER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80E66C-D4A0-4880-B12A-4DB61D04E7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73" y="997324"/>
            <a:ext cx="1600765" cy="1600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7C2D9F-B5ED-4A75-B4E0-56D275E18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771" y="940332"/>
            <a:ext cx="2193942" cy="1648269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3A172F-18E4-4E0B-A9A6-65734EC9F0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46" y="3586153"/>
            <a:ext cx="1646819" cy="165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30CB141-CEB1-47AB-9CA7-2AB77936C6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7926" y="3502327"/>
            <a:ext cx="1128074" cy="21914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3FA3E1-CEC8-4079-8AE4-AC8C189F7D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364" y="3308377"/>
            <a:ext cx="2531049" cy="25310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FA0359-1B8E-4DD0-977F-7483617F066B}"/>
              </a:ext>
            </a:extLst>
          </p:cNvPr>
          <p:cNvSpPr txBox="1"/>
          <p:nvPr/>
        </p:nvSpPr>
        <p:spPr>
          <a:xfrm>
            <a:off x="630245" y="2622648"/>
            <a:ext cx="2196446" cy="307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Ministry of Industry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5B1B52-819D-473F-B1DB-B50E5D5F1EBE}"/>
              </a:ext>
            </a:extLst>
          </p:cNvPr>
          <p:cNvSpPr txBox="1"/>
          <p:nvPr/>
        </p:nvSpPr>
        <p:spPr>
          <a:xfrm>
            <a:off x="8305397" y="2622648"/>
            <a:ext cx="2812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Myanmar Computer Federation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ED4D80-BB81-47CB-AD37-632631958F4F}"/>
              </a:ext>
            </a:extLst>
          </p:cNvPr>
          <p:cNvSpPr txBox="1"/>
          <p:nvPr/>
        </p:nvSpPr>
        <p:spPr>
          <a:xfrm>
            <a:off x="4032759" y="2622648"/>
            <a:ext cx="32346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Republic of the Union of Myanmar Federation of Chambers of Commerce and Industry 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51DF07-DC2F-4E2C-AD0F-EE78E9210AF7}"/>
              </a:ext>
            </a:extLst>
          </p:cNvPr>
          <p:cNvSpPr txBox="1"/>
          <p:nvPr/>
        </p:nvSpPr>
        <p:spPr>
          <a:xfrm>
            <a:off x="178505" y="5674864"/>
            <a:ext cx="2811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Myanmar Industries Association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5FC90C-0095-4787-820F-0380EE0525B7}"/>
              </a:ext>
            </a:extLst>
          </p:cNvPr>
          <p:cNvSpPr txBox="1"/>
          <p:nvPr/>
        </p:nvSpPr>
        <p:spPr>
          <a:xfrm>
            <a:off x="4384569" y="5693730"/>
            <a:ext cx="2531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Myanmar Women Entrepreneurs Association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D80903-A376-4E42-ABD5-DE6B41A58903}"/>
              </a:ext>
            </a:extLst>
          </p:cNvPr>
          <p:cNvSpPr txBox="1"/>
          <p:nvPr/>
        </p:nvSpPr>
        <p:spPr>
          <a:xfrm>
            <a:off x="8521561" y="5693658"/>
            <a:ext cx="2406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Myanmar Food Producers and Exporters Association </a:t>
            </a:r>
            <a:endParaRPr lang="en-GB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0F55013-46AE-46CC-A4A7-7A99448B2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163" y="1199304"/>
            <a:ext cx="3056455" cy="138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0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69682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PHILIPPINES CHAPTER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BEBC4E-358C-4A68-8EE9-6BCD24A36D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093" y="757182"/>
            <a:ext cx="1366513" cy="1533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PHILEXPORT (@PHILEXPORTMNL) | Twitter">
            <a:extLst>
              <a:ext uri="{FF2B5EF4-FFF2-40B4-BE49-F238E27FC236}">
                <a16:creationId xmlns:a16="http://schemas.microsoft.com/office/drawing/2014/main" id="{D3B8B87E-37B6-4E4F-B63E-7FCDCD9B1D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283" y="757182"/>
            <a:ext cx="1982177" cy="1982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Philippine Women&amp;#39;s Economic Network - PhilWEN">
            <a:extLst>
              <a:ext uri="{FF2B5EF4-FFF2-40B4-BE49-F238E27FC236}">
                <a16:creationId xmlns:a16="http://schemas.microsoft.com/office/drawing/2014/main" id="{2AEA4C2E-B5A4-4048-B3F3-9ACB5C402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75" y="3429000"/>
            <a:ext cx="1551347" cy="1551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05514F-B334-424F-95CA-90F6D55C8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968" y="3425722"/>
            <a:ext cx="1551348" cy="15513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0DA5B0-1F5F-45A7-9B9F-A70789AA354C}"/>
              </a:ext>
            </a:extLst>
          </p:cNvPr>
          <p:cNvSpPr txBox="1"/>
          <p:nvPr/>
        </p:nvSpPr>
        <p:spPr>
          <a:xfrm>
            <a:off x="1060229" y="2431582"/>
            <a:ext cx="2927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Department of Trade and Industry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DCF967-64AE-48B8-98AA-1AD05C4CE34F}"/>
              </a:ext>
            </a:extLst>
          </p:cNvPr>
          <p:cNvSpPr txBox="1"/>
          <p:nvPr/>
        </p:nvSpPr>
        <p:spPr>
          <a:xfrm>
            <a:off x="4580467" y="2431582"/>
            <a:ext cx="3118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Philippine Exporters Confederation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413DC0-4C77-498B-91BC-58DEBF531B07}"/>
              </a:ext>
            </a:extLst>
          </p:cNvPr>
          <p:cNvSpPr txBox="1"/>
          <p:nvPr/>
        </p:nvSpPr>
        <p:spPr>
          <a:xfrm>
            <a:off x="211816" y="5118754"/>
            <a:ext cx="4379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Philippine Women’s Economic </a:t>
            </a:r>
          </a:p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Network</a:t>
            </a:r>
            <a:endParaRPr lang="en-GB" sz="11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FCA53-13C8-4E46-87AE-370C9DF08070}"/>
              </a:ext>
            </a:extLst>
          </p:cNvPr>
          <p:cNvSpPr txBox="1"/>
          <p:nvPr/>
        </p:nvSpPr>
        <p:spPr>
          <a:xfrm>
            <a:off x="8185424" y="5118754"/>
            <a:ext cx="3139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Philippine Coffee Board</a:t>
            </a:r>
            <a:endParaRPr lang="en-GB" sz="1100" dirty="0">
              <a:latin typeface="+mj-lt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3A5F25CF-300B-4702-A104-78FF11B946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6137" y="969750"/>
            <a:ext cx="1349770" cy="134977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DD86F5C-3385-44DD-B727-DE8C4C596018}"/>
              </a:ext>
            </a:extLst>
          </p:cNvPr>
          <p:cNvSpPr txBox="1"/>
          <p:nvPr/>
        </p:nvSpPr>
        <p:spPr>
          <a:xfrm>
            <a:off x="8291895" y="2477749"/>
            <a:ext cx="3118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Philippine Chamber of Commerce and Industry</a:t>
            </a:r>
          </a:p>
        </p:txBody>
      </p:sp>
      <p:pic>
        <p:nvPicPr>
          <p:cNvPr id="18" name="Picture 17" descr="Logo&#10;&#10;Description automatically generated with medium confidence">
            <a:extLst>
              <a:ext uri="{FF2B5EF4-FFF2-40B4-BE49-F238E27FC236}">
                <a16:creationId xmlns:a16="http://schemas.microsoft.com/office/drawing/2014/main" id="{4225F57D-EF15-470D-9AB5-305F231809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3529" y="3629197"/>
            <a:ext cx="1995338" cy="11223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8B7C7F7-C03E-4ECA-8063-822031C6BBFA}"/>
              </a:ext>
            </a:extLst>
          </p:cNvPr>
          <p:cNvSpPr txBox="1"/>
          <p:nvPr/>
        </p:nvSpPr>
        <p:spPr>
          <a:xfrm>
            <a:off x="3906480" y="5098241"/>
            <a:ext cx="4379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Philippine Franchise Association</a:t>
            </a:r>
            <a:endParaRPr lang="en-GB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205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88536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SINGAPORE CHAPTER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64766F-1D00-4B54-A04D-8F42EA12DD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791" y="1397488"/>
            <a:ext cx="2427943" cy="134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4A60382B-B825-4851-B5BB-8EC345676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171" y="1184817"/>
            <a:ext cx="3547621" cy="17738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5399E5-833A-4DE6-834B-3EFD0FB821E7}"/>
              </a:ext>
            </a:extLst>
          </p:cNvPr>
          <p:cNvSpPr txBox="1"/>
          <p:nvPr/>
        </p:nvSpPr>
        <p:spPr>
          <a:xfrm>
            <a:off x="1493608" y="2592068"/>
            <a:ext cx="2842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Enterprise Singapore</a:t>
            </a:r>
            <a:endParaRPr lang="en-GB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81E8E-183C-491B-AC71-EA760F188FC1}"/>
              </a:ext>
            </a:extLst>
          </p:cNvPr>
          <p:cNvSpPr txBox="1"/>
          <p:nvPr/>
        </p:nvSpPr>
        <p:spPr>
          <a:xfrm>
            <a:off x="7132408" y="2592068"/>
            <a:ext cx="284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Grow Asia – </a:t>
            </a:r>
          </a:p>
          <a:p>
            <a:pPr algn="ctr"/>
            <a:r>
              <a:rPr lang="en-US" dirty="0">
                <a:latin typeface="+mj-lt"/>
              </a:rPr>
              <a:t>agricultural collaboration network</a:t>
            </a:r>
            <a:endParaRPr lang="en-GB" dirty="0">
              <a:latin typeface="+mj-lt"/>
            </a:endParaRP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3A502BD-33C5-4DD5-8052-DBA6D6752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655" y="3563709"/>
            <a:ext cx="4182242" cy="15840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3D179E-EFB5-4C17-A5E3-AE89DDDE7FDB}"/>
              </a:ext>
            </a:extLst>
          </p:cNvPr>
          <p:cNvSpPr txBox="1"/>
          <p:nvPr/>
        </p:nvSpPr>
        <p:spPr>
          <a:xfrm>
            <a:off x="1069401" y="5304822"/>
            <a:ext cx="2842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Singapore Women Entrepreneurs Network</a:t>
            </a:r>
            <a:endParaRPr lang="en-GB" dirty="0">
              <a:latin typeface="+mj-lt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F2C1F72-7A24-48C0-9821-A05A19B18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408" y="3647131"/>
            <a:ext cx="1635087" cy="16350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2BFF13-1482-4F0B-A045-DCF099D4B086}"/>
              </a:ext>
            </a:extLst>
          </p:cNvPr>
          <p:cNvSpPr txBox="1"/>
          <p:nvPr/>
        </p:nvSpPr>
        <p:spPr>
          <a:xfrm>
            <a:off x="6528590" y="5411573"/>
            <a:ext cx="2842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Association of SMEs Singapore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19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88536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THAILAND CHAPTER	 </a:t>
            </a:r>
          </a:p>
        </p:txBody>
      </p:sp>
      <p:pic>
        <p:nvPicPr>
          <p:cNvPr id="4" name="Picture 3" descr="About OSMEP">
            <a:extLst>
              <a:ext uri="{FF2B5EF4-FFF2-40B4-BE49-F238E27FC236}">
                <a16:creationId xmlns:a16="http://schemas.microsoft.com/office/drawing/2014/main" id="{C0C59FF2-C48B-4190-9D35-1E2F3A11B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1" y="965571"/>
            <a:ext cx="3397001" cy="1386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DFB011-CD00-4946-B32F-295E5138F0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451" y="3509736"/>
            <a:ext cx="1345801" cy="1345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06E97C-AEA0-4D18-9C06-BFBF3E0CA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069" y="3509736"/>
            <a:ext cx="1174178" cy="1365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bout Us - Bangkok International Trade &amp;amp; Exhibition Centre">
            <a:extLst>
              <a:ext uri="{FF2B5EF4-FFF2-40B4-BE49-F238E27FC236}">
                <a16:creationId xmlns:a16="http://schemas.microsoft.com/office/drawing/2014/main" id="{460673FE-CFEF-444E-A8C1-EDEADA546D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02" y="3318110"/>
            <a:ext cx="1852838" cy="185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สมาพันธ์เอสเอ็มอีไทย ดัน 10 ภารกิจ ฟื้นฟู SME">
            <a:extLst>
              <a:ext uri="{FF2B5EF4-FFF2-40B4-BE49-F238E27FC236}">
                <a16:creationId xmlns:a16="http://schemas.microsoft.com/office/drawing/2014/main" id="{24362092-1144-47F8-9E66-E70A66E4F4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141" y="669976"/>
            <a:ext cx="2131675" cy="213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C11717-CC77-4985-81E4-62FA395636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829" y="1370156"/>
            <a:ext cx="1993721" cy="6595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1C9BA6-2E17-43F8-92DE-EFD0DEAAD36F}"/>
              </a:ext>
            </a:extLst>
          </p:cNvPr>
          <p:cNvSpPr txBox="1"/>
          <p:nvPr/>
        </p:nvSpPr>
        <p:spPr>
          <a:xfrm>
            <a:off x="-99454" y="2090252"/>
            <a:ext cx="354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  <a:latin typeface="+mj-lt"/>
                <a:ea typeface="Calibri" panose="020F0502020204030204" pitchFamily="34" charset="0"/>
              </a:rPr>
              <a:t>Office of Small and Medium Enterprises Promotion </a:t>
            </a:r>
            <a:endParaRPr lang="en-GB" sz="11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AB257A-A0D0-4B9D-9C54-F142C27CC98F}"/>
              </a:ext>
            </a:extLst>
          </p:cNvPr>
          <p:cNvSpPr txBox="1"/>
          <p:nvPr/>
        </p:nvSpPr>
        <p:spPr>
          <a:xfrm>
            <a:off x="4421171" y="2214016"/>
            <a:ext cx="2884602" cy="307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Federation of Thai SMEs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676764-529E-420C-AD69-8134F2CF541E}"/>
              </a:ext>
            </a:extLst>
          </p:cNvPr>
          <p:cNvSpPr txBox="1"/>
          <p:nvPr/>
        </p:nvSpPr>
        <p:spPr>
          <a:xfrm>
            <a:off x="8021484" y="2105347"/>
            <a:ext cx="3346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Institute for Small and Medium Enterprises Development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AA210E-7878-4D4D-8AA4-96EEFDE864F7}"/>
              </a:ext>
            </a:extLst>
          </p:cNvPr>
          <p:cNvSpPr txBox="1"/>
          <p:nvPr/>
        </p:nvSpPr>
        <p:spPr>
          <a:xfrm>
            <a:off x="369766" y="4949072"/>
            <a:ext cx="2611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Board of Trade Thailand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4EF23E-226C-41EB-81D5-503471EA9A51}"/>
              </a:ext>
            </a:extLst>
          </p:cNvPr>
          <p:cNvSpPr txBox="1"/>
          <p:nvPr/>
        </p:nvSpPr>
        <p:spPr>
          <a:xfrm>
            <a:off x="4370439" y="4968658"/>
            <a:ext cx="2469822" cy="30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Federation of Thai Industries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1ECCC1-F708-4A85-B3EA-AE6CF3F7A272}"/>
              </a:ext>
            </a:extLst>
          </p:cNvPr>
          <p:cNvSpPr txBox="1"/>
          <p:nvPr/>
        </p:nvSpPr>
        <p:spPr>
          <a:xfrm>
            <a:off x="8388925" y="5007198"/>
            <a:ext cx="2748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Thai Chamber of Commerce </a:t>
            </a:r>
          </a:p>
        </p:txBody>
      </p:sp>
    </p:spTree>
    <p:extLst>
      <p:ext uri="{BB962C8B-B14F-4D97-AF65-F5344CB8AC3E}">
        <p14:creationId xmlns:p14="http://schemas.microsoft.com/office/powerpoint/2010/main" val="10428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69682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– VIETNAM CHAPTER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E023F5-396A-4DC0-B00F-9C43CAFCAD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40" y="1661605"/>
            <a:ext cx="4463917" cy="94962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21F8FF-A022-40D3-B682-BC53A0CFA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222" y="1234911"/>
            <a:ext cx="1843697" cy="126975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B26B4B-5351-437A-907B-609BFA87C777}"/>
              </a:ext>
            </a:extLst>
          </p:cNvPr>
          <p:cNvSpPr txBox="1"/>
          <p:nvPr/>
        </p:nvSpPr>
        <p:spPr>
          <a:xfrm>
            <a:off x="885167" y="2639505"/>
            <a:ext cx="4198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Enterprise Development Agency, Ministry of Planning and Investment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06CBD3-F79F-414D-898F-08D62A956591}"/>
              </a:ext>
            </a:extLst>
          </p:cNvPr>
          <p:cNvSpPr txBox="1"/>
          <p:nvPr/>
        </p:nvSpPr>
        <p:spPr>
          <a:xfrm>
            <a:off x="6628816" y="2656923"/>
            <a:ext cx="3186250" cy="529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European Chamber of Commerce of Vietnam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058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out OSMEP">
            <a:extLst>
              <a:ext uri="{FF2B5EF4-FFF2-40B4-BE49-F238E27FC236}">
                <a16:creationId xmlns:a16="http://schemas.microsoft.com/office/drawing/2014/main" id="{9CCE93D2-5CFE-4F1D-8808-F1373DF72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046" y="1756789"/>
            <a:ext cx="3309481" cy="133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08166-BBA1-4927-B419-C1B030666A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649" y="2976133"/>
            <a:ext cx="1033596" cy="103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416032-916D-442A-8541-8BBDA83C13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96" y="4232055"/>
            <a:ext cx="1847774" cy="13046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056068-76CE-4A0A-9469-B66112F092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917" y="486278"/>
            <a:ext cx="1563999" cy="1280709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1F59C4-5C9B-4387-99F6-E278B95D75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589" y="503878"/>
            <a:ext cx="1563999" cy="1174737"/>
          </a:xfrm>
          <a:prstGeom prst="rect">
            <a:avLst/>
          </a:prstGeom>
          <a:noFill/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D92AEBF1-86F8-48B8-A08E-B9B3C78B0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80" y="506329"/>
            <a:ext cx="1200462" cy="1203990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73C51C06-3115-4D4B-92E7-156E00764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964" y="4293365"/>
            <a:ext cx="2564222" cy="116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06E222D-C1FE-49EC-A0B2-DC3101ADB5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" y="5413675"/>
            <a:ext cx="4188347" cy="890310"/>
          </a:xfrm>
          <a:prstGeom prst="rect">
            <a:avLst/>
          </a:prstGeom>
          <a:noFill/>
        </p:spPr>
      </p:pic>
      <p:pic>
        <p:nvPicPr>
          <p:cNvPr id="25" name="Picture 24" descr="SME Corporation Malaysia | HOME">
            <a:extLst>
              <a:ext uri="{FF2B5EF4-FFF2-40B4-BE49-F238E27FC236}">
                <a16:creationId xmlns:a16="http://schemas.microsoft.com/office/drawing/2014/main" id="{ECDB5979-C22E-46A8-9962-1BE7287A03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14" y="5157600"/>
            <a:ext cx="1952949" cy="1167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12FAB11-9324-4ED0-BC38-2912734A806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476" y="1664091"/>
            <a:ext cx="1702550" cy="168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Driving The Future | Young Entrepreneur Association Brunei (YEAB)">
            <a:extLst>
              <a:ext uri="{FF2B5EF4-FFF2-40B4-BE49-F238E27FC236}">
                <a16:creationId xmlns:a16="http://schemas.microsoft.com/office/drawing/2014/main" id="{A7CC7428-ECE0-4480-8DEC-FB73CA5C7CC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376" y="513895"/>
            <a:ext cx="1376606" cy="111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2F4C79-D0D3-4516-859B-7D136944670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961" y="2985476"/>
            <a:ext cx="1184401" cy="132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PHILEXPORT (@PHILEXPORTMNL) | Twitter">
            <a:extLst>
              <a:ext uri="{FF2B5EF4-FFF2-40B4-BE49-F238E27FC236}">
                <a16:creationId xmlns:a16="http://schemas.microsoft.com/office/drawing/2014/main" id="{E0583E82-E632-417C-8FAB-BF629F5566F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02" y="4085510"/>
            <a:ext cx="1632576" cy="163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Logo&#10;&#10;Description automatically generated with low confidence">
            <a:extLst>
              <a:ext uri="{FF2B5EF4-FFF2-40B4-BE49-F238E27FC236}">
                <a16:creationId xmlns:a16="http://schemas.microsoft.com/office/drawing/2014/main" id="{F5D4F37F-4094-49BB-856A-7938C5445C3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9435" y="4300537"/>
            <a:ext cx="2403099" cy="1201549"/>
          </a:xfrm>
          <a:prstGeom prst="rect">
            <a:avLst/>
          </a:prstGeom>
        </p:spPr>
      </p:pic>
      <p:pic>
        <p:nvPicPr>
          <p:cNvPr id="34" name="Picture 33" descr="Logo&#10;&#10;Description automatically generated">
            <a:extLst>
              <a:ext uri="{FF2B5EF4-FFF2-40B4-BE49-F238E27FC236}">
                <a16:creationId xmlns:a16="http://schemas.microsoft.com/office/drawing/2014/main" id="{185F7399-CB2E-4D30-B251-C38DDD5F0DA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77233" y="2166322"/>
            <a:ext cx="1979642" cy="5989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1A98C2C-A77E-4255-9162-278A932655F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851" y="519804"/>
            <a:ext cx="1171528" cy="1165626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C94957E-BDF1-4579-B69D-C7BECA52758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021" y="3022184"/>
            <a:ext cx="1086549" cy="126376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3161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49F09E5F-1609-4B54-8DE1-E62E9560B3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568322"/>
              </p:ext>
            </p:extLst>
          </p:nvPr>
        </p:nvGraphicFramePr>
        <p:xfrm>
          <a:off x="6281220" y="5574310"/>
          <a:ext cx="2729251" cy="739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Bitmap Image" r:id="rId21" imgW="2219635" imgH="600159" progId="Paint.Picture">
                  <p:embed/>
                </p:oleObj>
              </mc:Choice>
              <mc:Fallback>
                <p:oleObj name="Bitmap Image" r:id="rId21" imgW="2219635" imgH="600159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1220" y="5574310"/>
                        <a:ext cx="2729251" cy="7396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Picture 42">
            <a:extLst>
              <a:ext uri="{FF2B5EF4-FFF2-40B4-BE49-F238E27FC236}">
                <a16:creationId xmlns:a16="http://schemas.microsoft.com/office/drawing/2014/main" id="{A62C1813-C9CD-4F12-BFED-4DEB31303DC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039" y="2098432"/>
            <a:ext cx="2870717" cy="710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43" descr="Text&#10;&#10;Description automatically generated with low confidence">
            <a:extLst>
              <a:ext uri="{FF2B5EF4-FFF2-40B4-BE49-F238E27FC236}">
                <a16:creationId xmlns:a16="http://schemas.microsoft.com/office/drawing/2014/main" id="{6961A292-3956-4710-A6BE-01A313D6B68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474589" y="5580633"/>
            <a:ext cx="2403099" cy="735564"/>
          </a:xfrm>
          <a:prstGeom prst="rect">
            <a:avLst/>
          </a:prstGeom>
        </p:spPr>
      </p:pic>
      <p:pic>
        <p:nvPicPr>
          <p:cNvPr id="46" name="Picture 45" descr="Diagram&#10;&#10;Description automatically generated">
            <a:extLst>
              <a:ext uri="{FF2B5EF4-FFF2-40B4-BE49-F238E27FC236}">
                <a16:creationId xmlns:a16="http://schemas.microsoft.com/office/drawing/2014/main" id="{4ECEA4B1-DB1E-4C8B-9D9B-D2E750676A2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693293" y="523059"/>
            <a:ext cx="1141032" cy="114103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EF78C922-E18F-4D4E-9A84-53BCD63D0B1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2" y="3015301"/>
            <a:ext cx="1315396" cy="102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91" descr="Icon&#10;&#10;Description automatically generated">
            <a:extLst>
              <a:ext uri="{FF2B5EF4-FFF2-40B4-BE49-F238E27FC236}">
                <a16:creationId xmlns:a16="http://schemas.microsoft.com/office/drawing/2014/main" id="{3E043EC1-7B5B-48EF-BB00-AE4CCC6DC7A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246177" y="1687634"/>
            <a:ext cx="963089" cy="1870902"/>
          </a:xfrm>
          <a:prstGeom prst="rect">
            <a:avLst/>
          </a:prstGeom>
        </p:spPr>
      </p:pic>
      <p:pic>
        <p:nvPicPr>
          <p:cNvPr id="93" name="Picture 92" descr="Logo, company name&#10;&#10;Description automatically generated">
            <a:extLst>
              <a:ext uri="{FF2B5EF4-FFF2-40B4-BE49-F238E27FC236}">
                <a16:creationId xmlns:a16="http://schemas.microsoft.com/office/drawing/2014/main" id="{8485DC2E-CFB3-405C-9532-8DC9464C8DBC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943" y="3109248"/>
            <a:ext cx="1119268" cy="1119268"/>
          </a:xfrm>
          <a:prstGeom prst="rect">
            <a:avLst/>
          </a:prstGeom>
        </p:spPr>
      </p:pic>
      <p:pic>
        <p:nvPicPr>
          <p:cNvPr id="94" name="Picture 8" descr="Myanmar Food Processors and Exporters Association - Home | Facebook">
            <a:extLst>
              <a:ext uri="{FF2B5EF4-FFF2-40B4-BE49-F238E27FC236}">
                <a16:creationId xmlns:a16="http://schemas.microsoft.com/office/drawing/2014/main" id="{0E9A48E1-E65C-49C9-AA77-932570E6F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712" y="2974379"/>
            <a:ext cx="1068010" cy="13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A88CEF5-3A10-4E6F-9B96-EF649871B363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89" y="4327819"/>
            <a:ext cx="1793430" cy="97045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CD4D06BC-492D-4C12-9286-D4C187727832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2" r="23066"/>
          <a:stretch/>
        </p:blipFill>
        <p:spPr>
          <a:xfrm>
            <a:off x="10858667" y="505018"/>
            <a:ext cx="1258647" cy="1109775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9B58F60-1B38-4740-82BA-C48E86E8E38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258471" y="541803"/>
            <a:ext cx="1233256" cy="12149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F1A6B10-6A61-4A92-A81C-71A98D893EC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079" y="523059"/>
            <a:ext cx="1179420" cy="11794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74E33B-35B1-456B-958E-698CC5418C62}"/>
              </a:ext>
            </a:extLst>
          </p:cNvPr>
          <p:cNvSpPr txBox="1"/>
          <p:nvPr/>
        </p:nvSpPr>
        <p:spPr>
          <a:xfrm>
            <a:off x="818869" y="37159"/>
            <a:ext cx="5050662" cy="31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ASEAN ACCESS NETWORK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AEDD4D2-EC99-4418-80B4-6F23E3EE67E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533" y="2117109"/>
            <a:ext cx="1749177" cy="578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9663" y="31232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4" name="Picture 53" descr="Logo, company name&#10;&#10;Description automatically generated">
            <a:extLst>
              <a:ext uri="{FF2B5EF4-FFF2-40B4-BE49-F238E27FC236}">
                <a16:creationId xmlns:a16="http://schemas.microsoft.com/office/drawing/2014/main" id="{46A2100E-1041-4CF2-95DA-79890F94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08" y="767040"/>
            <a:ext cx="1760033" cy="1760033"/>
          </a:xfrm>
          <a:prstGeom prst="rect">
            <a:avLst/>
          </a:prstGeom>
        </p:spPr>
      </p:pic>
      <p:pic>
        <p:nvPicPr>
          <p:cNvPr id="60" name="Picture 59" descr="A picture containing text&#10;&#10;Description automatically generated">
            <a:extLst>
              <a:ext uri="{FF2B5EF4-FFF2-40B4-BE49-F238E27FC236}">
                <a16:creationId xmlns:a16="http://schemas.microsoft.com/office/drawing/2014/main" id="{6DB9B021-12FE-4382-BCB2-003EFF26E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238" y="1046122"/>
            <a:ext cx="1205955" cy="1201870"/>
          </a:xfrm>
          <a:prstGeom prst="rect">
            <a:avLst/>
          </a:prstGeom>
        </p:spPr>
      </p:pic>
      <p:pic>
        <p:nvPicPr>
          <p:cNvPr id="62" name="Picture 61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18EE5B44-1AEA-4B9B-BA3D-CD312B623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238" y="2773966"/>
            <a:ext cx="1307689" cy="1307689"/>
          </a:xfrm>
          <a:prstGeom prst="rect">
            <a:avLst/>
          </a:prstGeom>
        </p:spPr>
      </p:pic>
      <p:pic>
        <p:nvPicPr>
          <p:cNvPr id="64" name="Picture 63" descr="Diagram&#10;&#10;Description automatically generated">
            <a:extLst>
              <a:ext uri="{FF2B5EF4-FFF2-40B4-BE49-F238E27FC236}">
                <a16:creationId xmlns:a16="http://schemas.microsoft.com/office/drawing/2014/main" id="{8E100EB5-473C-4164-88EE-91D78A025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903" y="2674514"/>
            <a:ext cx="1378718" cy="1378718"/>
          </a:xfrm>
          <a:prstGeom prst="rect">
            <a:avLst/>
          </a:prstGeom>
        </p:spPr>
      </p:pic>
      <p:pic>
        <p:nvPicPr>
          <p:cNvPr id="66" name="Picture 6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22F754D-23F1-401B-A5CE-027FEE814F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80" y="2696063"/>
            <a:ext cx="1378718" cy="1378718"/>
          </a:xfrm>
          <a:prstGeom prst="rect">
            <a:avLst/>
          </a:prstGeom>
        </p:spPr>
      </p:pic>
      <p:pic>
        <p:nvPicPr>
          <p:cNvPr id="72" name="Picture 71" descr="Logo, company name&#10;&#10;Description automatically generated">
            <a:extLst>
              <a:ext uri="{FF2B5EF4-FFF2-40B4-BE49-F238E27FC236}">
                <a16:creationId xmlns:a16="http://schemas.microsoft.com/office/drawing/2014/main" id="{2910570D-FCFD-4A41-B997-C9CB73AD2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6729" y="1157708"/>
            <a:ext cx="1585868" cy="10902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20C84F-4427-4776-BBAE-D5AE38A911DC}"/>
              </a:ext>
            </a:extLst>
          </p:cNvPr>
          <p:cNvSpPr txBox="1"/>
          <p:nvPr/>
        </p:nvSpPr>
        <p:spPr>
          <a:xfrm>
            <a:off x="895546" y="188536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Network Partners in the process of joining ASEAN Access</a:t>
            </a:r>
          </a:p>
        </p:txBody>
      </p:sp>
      <p:pic>
        <p:nvPicPr>
          <p:cNvPr id="22" name="Picture 21" descr="A picture containing icon&#10;&#10;Description automatically generated">
            <a:extLst>
              <a:ext uri="{FF2B5EF4-FFF2-40B4-BE49-F238E27FC236}">
                <a16:creationId xmlns:a16="http://schemas.microsoft.com/office/drawing/2014/main" id="{0ACD8CF1-A2C8-4816-8296-03CC3F40B6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9547" y="2844403"/>
            <a:ext cx="2178031" cy="1134537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024593E0-8FF1-4B66-A058-6D7B90DF1B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580" y="4763697"/>
            <a:ext cx="1307690" cy="1307690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5B46A1E0-77EB-4090-A457-16E5516EFD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2867" y="4844503"/>
            <a:ext cx="3025949" cy="1146078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medium confidence">
            <a:extLst>
              <a:ext uri="{FF2B5EF4-FFF2-40B4-BE49-F238E27FC236}">
                <a16:creationId xmlns:a16="http://schemas.microsoft.com/office/drawing/2014/main" id="{2E8356EF-EB84-4EFF-B256-32A702A51C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1245" y="1157708"/>
            <a:ext cx="1760033" cy="990018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309F9E1-BC4C-4B94-AB28-6F723B7E67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19617" y="4863077"/>
            <a:ext cx="1108930" cy="110893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F4017086-EAA8-438A-87D7-4135BE41F7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30019" y="4797898"/>
            <a:ext cx="1239288" cy="123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9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>
            <a:extLst>
              <a:ext uri="{FF2B5EF4-FFF2-40B4-BE49-F238E27FC236}">
                <a16:creationId xmlns:a16="http://schemas.microsoft.com/office/drawing/2014/main" id="{4E16DF5A-3E0A-49BF-B717-AA5AE193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556" y="3033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E3B2FCB3-D6F1-4D4F-8768-3B6DEC013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573" y="332686"/>
            <a:ext cx="1889427" cy="1889427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2768D33-863E-4AD7-9B56-B8D049112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270" y="623308"/>
            <a:ext cx="1278493" cy="1271391"/>
          </a:xfrm>
          <a:prstGeom prst="rect">
            <a:avLst/>
          </a:prstGeom>
        </p:spPr>
      </p:pic>
      <p:pic>
        <p:nvPicPr>
          <p:cNvPr id="11" name="Picture 10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B0B33AB7-D781-4983-8772-B4F90F689C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494" y="2810177"/>
            <a:ext cx="1711970" cy="855986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3C60A07-5427-4E4F-9197-AC211E7296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885" y="2563913"/>
            <a:ext cx="2643196" cy="1321599"/>
          </a:xfrm>
          <a:prstGeom prst="rect">
            <a:avLst/>
          </a:prstGeom>
        </p:spPr>
      </p:pic>
      <p:pic>
        <p:nvPicPr>
          <p:cNvPr id="13" name="Image 5" descr="Logo, company name&#10;&#10;Description automatically generated">
            <a:extLst>
              <a:ext uri="{FF2B5EF4-FFF2-40B4-BE49-F238E27FC236}">
                <a16:creationId xmlns:a16="http://schemas.microsoft.com/office/drawing/2014/main" id="{C61DA71A-5887-47DA-8F9F-EC10A82B4C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339" y="2545502"/>
            <a:ext cx="2070845" cy="1165471"/>
          </a:xfrm>
          <a:prstGeom prst="rect">
            <a:avLst/>
          </a:prstGeom>
        </p:spPr>
      </p:pic>
      <p:pic>
        <p:nvPicPr>
          <p:cNvPr id="7170" name="Picture 2" descr="The South-East Asia IPR SME Helpdesk | European Cluster Collaboration  Platform">
            <a:extLst>
              <a:ext uri="{FF2B5EF4-FFF2-40B4-BE49-F238E27FC236}">
                <a16:creationId xmlns:a16="http://schemas.microsoft.com/office/drawing/2014/main" id="{9F95EEBC-0C26-4926-B212-6BC4861EC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885" y="1099045"/>
            <a:ext cx="2395930" cy="60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3C01BF-9CC2-46C4-8291-2CDAFC82C2CF}"/>
              </a:ext>
            </a:extLst>
          </p:cNvPr>
          <p:cNvSpPr txBox="1"/>
          <p:nvPr/>
        </p:nvSpPr>
        <p:spPr>
          <a:xfrm>
            <a:off x="-822" y="1912898"/>
            <a:ext cx="288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ASEAN Women Entrepreneurs Association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735421-AEA6-4EBB-B37A-76473C2ED096}"/>
              </a:ext>
            </a:extLst>
          </p:cNvPr>
          <p:cNvSpPr txBox="1"/>
          <p:nvPr/>
        </p:nvSpPr>
        <p:spPr>
          <a:xfrm>
            <a:off x="3793330" y="1922272"/>
            <a:ext cx="288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ASEAN Coffee Federation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A3F4EE-DB3C-4CDE-BCFF-8BECC47E8E53}"/>
              </a:ext>
            </a:extLst>
          </p:cNvPr>
          <p:cNvSpPr txBox="1"/>
          <p:nvPr/>
        </p:nvSpPr>
        <p:spPr>
          <a:xfrm>
            <a:off x="7782440" y="1933121"/>
            <a:ext cx="288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IPR Helpdesk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D15F90-EA17-431A-B6F8-CC8328CBC9A5}"/>
              </a:ext>
            </a:extLst>
          </p:cNvPr>
          <p:cNvSpPr txBox="1"/>
          <p:nvPr/>
        </p:nvSpPr>
        <p:spPr>
          <a:xfrm>
            <a:off x="-85664" y="3899185"/>
            <a:ext cx="288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UN Development Programme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94B905-5434-4B4D-8534-8EA7E9A0B78B}"/>
              </a:ext>
            </a:extLst>
          </p:cNvPr>
          <p:cNvSpPr txBox="1"/>
          <p:nvPr/>
        </p:nvSpPr>
        <p:spPr>
          <a:xfrm>
            <a:off x="3546966" y="3762263"/>
            <a:ext cx="355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Global Foodture – </a:t>
            </a:r>
          </a:p>
          <a:p>
            <a:pPr algn="ctr"/>
            <a:r>
              <a:rPr lang="en-GB" dirty="0"/>
              <a:t>EU innovation project with 6 partners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904F16-5F8B-448D-AC57-A28DEBCBF0D4}"/>
              </a:ext>
            </a:extLst>
          </p:cNvPr>
          <p:cNvSpPr txBox="1"/>
          <p:nvPr/>
        </p:nvSpPr>
        <p:spPr>
          <a:xfrm>
            <a:off x="8083043" y="3762263"/>
            <a:ext cx="288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OECD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7F546B-87F9-47A8-802B-6036119C9B69}"/>
              </a:ext>
            </a:extLst>
          </p:cNvPr>
          <p:cNvSpPr txBox="1"/>
          <p:nvPr/>
        </p:nvSpPr>
        <p:spPr>
          <a:xfrm>
            <a:off x="895546" y="169682"/>
            <a:ext cx="573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Regional and international partners in process </a:t>
            </a:r>
          </a:p>
        </p:txBody>
      </p:sp>
      <p:pic>
        <p:nvPicPr>
          <p:cNvPr id="7172" name="Picture 4" descr="CABC Logo">
            <a:extLst>
              <a:ext uri="{FF2B5EF4-FFF2-40B4-BE49-F238E27FC236}">
                <a16:creationId xmlns:a16="http://schemas.microsoft.com/office/drawing/2014/main" id="{48B0AE5D-C643-490E-BEEC-BFCF76208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8" y="4770557"/>
            <a:ext cx="2667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C2D9C0FC-7122-4757-B4DE-F34B60F691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8052" y="4578604"/>
            <a:ext cx="1564268" cy="134080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D91CEA8-C05F-4B92-9068-E998A2492F9E}"/>
              </a:ext>
            </a:extLst>
          </p:cNvPr>
          <p:cNvSpPr txBox="1"/>
          <p:nvPr/>
        </p:nvSpPr>
        <p:spPr>
          <a:xfrm>
            <a:off x="23137" y="5814840"/>
            <a:ext cx="288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Canada – ASEAN Business Council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D37DFD-1015-414B-BD84-AE2A2A874E7C}"/>
              </a:ext>
            </a:extLst>
          </p:cNvPr>
          <p:cNvSpPr txBox="1"/>
          <p:nvPr/>
        </p:nvSpPr>
        <p:spPr>
          <a:xfrm>
            <a:off x="8167885" y="5976416"/>
            <a:ext cx="288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ASEAN Australia Association</a:t>
            </a:r>
          </a:p>
        </p:txBody>
      </p:sp>
      <p:pic>
        <p:nvPicPr>
          <p:cNvPr id="30" name="Google Shape;66;p2" descr="OCO Global">
            <a:extLst>
              <a:ext uri="{FF2B5EF4-FFF2-40B4-BE49-F238E27FC236}">
                <a16:creationId xmlns:a16="http://schemas.microsoft.com/office/drawing/2014/main" id="{21A86142-8A41-468B-9865-6FC8E20169F8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56261" y="4294001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0AB3663-59AA-404B-882E-695EBC69A0D7}"/>
              </a:ext>
            </a:extLst>
          </p:cNvPr>
          <p:cNvSpPr txBox="1"/>
          <p:nvPr/>
        </p:nvSpPr>
        <p:spPr>
          <a:xfrm>
            <a:off x="3966460" y="5714806"/>
            <a:ext cx="288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OCO Global – </a:t>
            </a:r>
          </a:p>
          <a:p>
            <a:pPr algn="ctr"/>
            <a:r>
              <a:rPr lang="en-GB" dirty="0"/>
              <a:t>International trade organisation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48BD46-6930-479F-9AB2-3F0673E32436}"/>
              </a:ext>
            </a:extLst>
          </p:cNvPr>
          <p:cNvSpPr txBox="1"/>
          <p:nvPr/>
        </p:nvSpPr>
        <p:spPr>
          <a:xfrm>
            <a:off x="216816" y="4285483"/>
            <a:ext cx="1188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………………………………………………………………………………………………………………………………………………………………………………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75811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11074</TotalTime>
  <Words>328</Words>
  <Application>Microsoft Office PowerPoint</Application>
  <PresentationFormat>Widescreen</PresentationFormat>
  <Paragraphs>77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Play</vt:lpstr>
      <vt:lpstr>Arial</vt:lpstr>
      <vt:lpstr>Calibri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3674</dc:creator>
  <cp:lastModifiedBy>triin udris</cp:lastModifiedBy>
  <cp:revision>84</cp:revision>
  <dcterms:created xsi:type="dcterms:W3CDTF">2021-08-18T09:52:18Z</dcterms:created>
  <dcterms:modified xsi:type="dcterms:W3CDTF">2022-02-07T07:36:19Z</dcterms:modified>
</cp:coreProperties>
</file>