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9" r:id="rId3"/>
    <p:sldId id="273" r:id="rId4"/>
    <p:sldId id="274" r:id="rId5"/>
    <p:sldId id="286" r:id="rId6"/>
    <p:sldId id="285" r:id="rId7"/>
    <p:sldId id="284" r:id="rId8"/>
    <p:sldId id="272" r:id="rId9"/>
    <p:sldId id="264" r:id="rId10"/>
    <p:sldId id="283" r:id="rId11"/>
    <p:sldId id="282" r:id="rId12"/>
    <p:sldId id="281" r:id="rId13"/>
    <p:sldId id="280" r:id="rId14"/>
    <p:sldId id="292" r:id="rId15"/>
    <p:sldId id="291" r:id="rId16"/>
    <p:sldId id="278" r:id="rId17"/>
    <p:sldId id="277" r:id="rId18"/>
    <p:sldId id="275" r:id="rId19"/>
    <p:sldId id="276" r:id="rId20"/>
    <p:sldId id="288" r:id="rId21"/>
    <p:sldId id="290" r:id="rId22"/>
  </p:sldIdLst>
  <p:sldSz cx="12192000" cy="6858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Play" panose="020B0604020202020204" charset="0"/>
      <p:regular r:id="rId28"/>
      <p:bold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jNY12BHC3Wu1xQzFxnGIBab0GH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E7D0830-75A3-469E-A520-D82C376C6B4B}">
  <a:tblStyle styleId="{7E7D0830-75A3-469E-A520-D82C376C6B4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AA5A1AC-C29D-4081-B06F-48CC2B5143DD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2211" autoAdjust="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customschemas.google.com/relationships/presentationmetadata" Target="meta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3" name="Google Shape;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05" name="Google Shape;10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36118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721560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02655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86454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118480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5" name="Google Shape;25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9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038908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47796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542776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238905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728468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51054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622529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205509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859612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856856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374138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91" name="Google Shape;3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/>
          <p:nvPr/>
        </p:nvSpPr>
        <p:spPr>
          <a:xfrm>
            <a:off x="0" y="2730229"/>
            <a:ext cx="5463851" cy="3795629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" name="Google Shape;27;p19" descr="A large cargo ship in the water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 l="12628" t="17046" r="49442" b="20246"/>
          <a:stretch/>
        </p:blipFill>
        <p:spPr>
          <a:xfrm>
            <a:off x="-1" y="762000"/>
            <a:ext cx="5463851" cy="5081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oogle Shape;31;p20"/>
          <p:cNvGrpSpPr/>
          <p:nvPr/>
        </p:nvGrpSpPr>
        <p:grpSpPr>
          <a:xfrm>
            <a:off x="0" y="862154"/>
            <a:ext cx="12192000" cy="2552700"/>
            <a:chOff x="0" y="862154"/>
            <a:chExt cx="12192000" cy="2552700"/>
          </a:xfrm>
        </p:grpSpPr>
        <p:sp>
          <p:nvSpPr>
            <p:cNvPr id="32" name="Google Shape;32;p20"/>
            <p:cNvSpPr/>
            <p:nvPr/>
          </p:nvSpPr>
          <p:spPr>
            <a:xfrm>
              <a:off x="0" y="1532111"/>
              <a:ext cx="12192000" cy="187934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endPara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3" name="Google Shape;33;p20"/>
            <p:cNvPicPr preferRelativeResize="0"/>
            <p:nvPr/>
          </p:nvPicPr>
          <p:blipFill rotWithShape="1">
            <a:blip r:embed="rId2">
              <a:alphaModFix/>
            </a:blip>
            <a:srcRect t="14856" b="7685"/>
            <a:stretch/>
          </p:blipFill>
          <p:spPr>
            <a:xfrm>
              <a:off x="0" y="862154"/>
              <a:ext cx="5231190" cy="25527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oogle Shape;35;p21"/>
          <p:cNvGrpSpPr/>
          <p:nvPr/>
        </p:nvGrpSpPr>
        <p:grpSpPr>
          <a:xfrm>
            <a:off x="330770" y="1279507"/>
            <a:ext cx="3985099" cy="3836707"/>
            <a:chOff x="330770" y="1279507"/>
            <a:chExt cx="3985099" cy="3836707"/>
          </a:xfrm>
        </p:grpSpPr>
        <p:pic>
          <p:nvPicPr>
            <p:cNvPr id="36" name="Google Shape;36;p21" descr="Shape&#10;&#10;Description automatically generated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330770" y="4513277"/>
              <a:ext cx="944269" cy="6029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37;p21" descr="Shape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371600" y="1279507"/>
              <a:ext cx="944269" cy="60293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8" name="Google Shape;38;p21"/>
          <p:cNvPicPr preferRelativeResize="0"/>
          <p:nvPr/>
        </p:nvPicPr>
        <p:blipFill rotWithShape="1">
          <a:blip r:embed="rId4">
            <a:alphaModFix/>
          </a:blip>
          <a:srcRect l="11978" r="13757" b="-467"/>
          <a:stretch/>
        </p:blipFill>
        <p:spPr>
          <a:xfrm>
            <a:off x="4929448" y="-11060"/>
            <a:ext cx="7281949" cy="6537508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21"/>
          <p:cNvSpPr/>
          <p:nvPr/>
        </p:nvSpPr>
        <p:spPr>
          <a:xfrm>
            <a:off x="4929448" y="5789373"/>
            <a:ext cx="7273636" cy="776232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" name="Google Shape;40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22"/>
          <p:cNvPicPr preferRelativeResize="0"/>
          <p:nvPr/>
        </p:nvPicPr>
        <p:blipFill rotWithShape="1">
          <a:blip r:embed="rId2">
            <a:alphaModFix/>
          </a:blip>
          <a:srcRect b="66006"/>
          <a:stretch/>
        </p:blipFill>
        <p:spPr>
          <a:xfrm>
            <a:off x="0" y="-171966"/>
            <a:ext cx="12192001" cy="276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65" y="58994"/>
            <a:ext cx="1232557" cy="123255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22"/>
          <p:cNvSpPr/>
          <p:nvPr/>
        </p:nvSpPr>
        <p:spPr>
          <a:xfrm>
            <a:off x="0" y="2094578"/>
            <a:ext cx="12192000" cy="51435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3"/>
          <p:cNvSpPr/>
          <p:nvPr/>
        </p:nvSpPr>
        <p:spPr>
          <a:xfrm>
            <a:off x="6728149" y="5630416"/>
            <a:ext cx="5463851" cy="888669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23"/>
          <p:cNvPicPr preferRelativeResize="0"/>
          <p:nvPr/>
        </p:nvPicPr>
        <p:blipFill rotWithShape="1">
          <a:blip r:embed="rId2">
            <a:alphaModFix/>
          </a:blip>
          <a:srcRect l="33806" t="328" r="10650" b="13034"/>
          <a:stretch/>
        </p:blipFill>
        <p:spPr>
          <a:xfrm>
            <a:off x="6728149" y="0"/>
            <a:ext cx="5463851" cy="5687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2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22"/>
          <p:cNvSpPr txBox="1"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195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0046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5236" y="155044"/>
            <a:ext cx="621146" cy="621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1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"/>
          <p:cNvSpPr/>
          <p:nvPr/>
        </p:nvSpPr>
        <p:spPr>
          <a:xfrm>
            <a:off x="0" y="0"/>
            <a:ext cx="5412509" cy="6513615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" name="Google Shape;5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782" y="147782"/>
            <a:ext cx="1228436" cy="122843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"/>
          <p:cNvSpPr txBox="1"/>
          <p:nvPr/>
        </p:nvSpPr>
        <p:spPr>
          <a:xfrm>
            <a:off x="1376218" y="382385"/>
            <a:ext cx="4036291" cy="736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1800"/>
              <a:buFont typeface="Play"/>
              <a:buNone/>
            </a:pPr>
            <a:r>
              <a:rPr lang="en-US" sz="1800" b="0" i="0" u="none" strike="noStrike" cap="none" dirty="0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Your Business information Gateway to ASEAN and Beyond</a:t>
            </a:r>
            <a:endParaRPr sz="1800" b="0" i="0" u="none" strike="noStrike" cap="none" dirty="0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8" name="Google Shape;58;p1"/>
          <p:cNvSpPr txBox="1"/>
          <p:nvPr/>
        </p:nvSpPr>
        <p:spPr>
          <a:xfrm>
            <a:off x="5412509" y="1501486"/>
            <a:ext cx="6779491" cy="2192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E2428"/>
              </a:buClr>
              <a:buSzPct val="108108"/>
              <a:buFont typeface="Play"/>
              <a:buNone/>
            </a:pPr>
            <a:r>
              <a:rPr lang="en-US" sz="3600" b="0" i="0" u="none" strike="noStrike" cap="none" dirty="0">
                <a:solidFill>
                  <a:srgbClr val="EE2428"/>
                </a:solidFill>
                <a:latin typeface="Play"/>
                <a:ea typeface="Play"/>
                <a:cs typeface="Play"/>
                <a:sym typeface="Play"/>
              </a:rPr>
              <a:t>TITLE</a:t>
            </a:r>
            <a:endParaRPr lang="en-US" sz="3600" b="0" i="0" u="none" strike="noStrike" cap="none" dirty="0">
              <a:solidFill>
                <a:srgbClr val="00206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6249508" y="4392214"/>
            <a:ext cx="5581734" cy="1032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200"/>
              <a:buFont typeface="Play"/>
              <a:buNone/>
            </a:pPr>
            <a:r>
              <a:rPr lang="en-US" sz="1600" b="1" dirty="0">
                <a:solidFill>
                  <a:srgbClr val="00697C"/>
                </a:solidFill>
                <a:latin typeface="Play"/>
                <a:sym typeface="Play"/>
              </a:rPr>
              <a:t>Presenter name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200"/>
              <a:buFont typeface="Play"/>
              <a:buNone/>
            </a:pPr>
            <a:r>
              <a:rPr lang="en-US" sz="1600" b="1" i="0" u="none" strike="noStrike" cap="none" dirty="0">
                <a:solidFill>
                  <a:srgbClr val="00697C"/>
                </a:solidFill>
                <a:latin typeface="Play"/>
                <a:ea typeface="Arial"/>
                <a:cs typeface="Arial"/>
                <a:sym typeface="Play"/>
              </a:rPr>
              <a:t>Organisation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200"/>
              <a:buFont typeface="Play"/>
              <a:buNone/>
            </a:pPr>
            <a:r>
              <a:rPr lang="en-US" sz="1600" b="1" dirty="0">
                <a:solidFill>
                  <a:srgbClr val="00697C"/>
                </a:solidFill>
                <a:latin typeface="Play"/>
                <a:sym typeface="Play"/>
              </a:rPr>
              <a:t>Date</a:t>
            </a:r>
            <a:endParaRPr lang="en-US"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1" descr="Text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52035" y="1013400"/>
            <a:ext cx="3251872" cy="54107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AA8C933-0A3F-4110-ACEF-6AF8A88D3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4947"/>
            <a:ext cx="12194833" cy="5622587"/>
          </a:xfrm>
          <a:prstGeom prst="rect">
            <a:avLst/>
          </a:prstGeom>
        </p:spPr>
      </p:pic>
      <p:sp>
        <p:nvSpPr>
          <p:cNvPr id="3" name="Google Shape;66;p5">
            <a:extLst>
              <a:ext uri="{FF2B5EF4-FFF2-40B4-BE49-F238E27FC236}">
                <a16:creationId xmlns:a16="http://schemas.microsoft.com/office/drawing/2014/main" id="{B7881D9E-6E78-4A45-8F12-BBF89330A6D9}"/>
              </a:ext>
            </a:extLst>
          </p:cNvPr>
          <p:cNvSpPr txBox="1"/>
          <p:nvPr/>
        </p:nvSpPr>
        <p:spPr>
          <a:xfrm>
            <a:off x="889674" y="60715"/>
            <a:ext cx="6481399" cy="834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ASEAN Access</a:t>
            </a:r>
            <a:endParaRPr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457200" y="140817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04834-4169-4AE5-A033-938EA406D5EB}"/>
              </a:ext>
            </a:extLst>
          </p:cNvPr>
          <p:cNvSpPr txBox="1"/>
          <p:nvPr/>
        </p:nvSpPr>
        <p:spPr>
          <a:xfrm>
            <a:off x="530352" y="1298448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Google Shape;52;p3">
            <a:extLst>
              <a:ext uri="{FF2B5EF4-FFF2-40B4-BE49-F238E27FC236}">
                <a16:creationId xmlns:a16="http://schemas.microsoft.com/office/drawing/2014/main" id="{0190D93D-5647-4A97-A882-3C11048714E9}"/>
              </a:ext>
            </a:extLst>
          </p:cNvPr>
          <p:cNvSpPr txBox="1"/>
          <p:nvPr/>
        </p:nvSpPr>
        <p:spPr>
          <a:xfrm>
            <a:off x="2154676" y="194826"/>
            <a:ext cx="6315075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 should join ASEAN Access?</a:t>
            </a:r>
            <a:endParaRPr dirty="0"/>
          </a:p>
        </p:txBody>
      </p:sp>
      <p:sp>
        <p:nvSpPr>
          <p:cNvPr id="13" name="Google Shape;53;p3">
            <a:extLst>
              <a:ext uri="{FF2B5EF4-FFF2-40B4-BE49-F238E27FC236}">
                <a16:creationId xmlns:a16="http://schemas.microsoft.com/office/drawing/2014/main" id="{814DE77F-F805-4646-9547-19A12DC83BB7}"/>
              </a:ext>
            </a:extLst>
          </p:cNvPr>
          <p:cNvSpPr txBox="1"/>
          <p:nvPr/>
        </p:nvSpPr>
        <p:spPr>
          <a:xfrm>
            <a:off x="1344444" y="1491628"/>
            <a:ext cx="8420100" cy="3265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</a:pPr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</a:pPr>
            <a:r>
              <a:rPr lang="en-US" sz="2025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SMEs </a:t>
            </a:r>
            <a:r>
              <a:rPr lang="en-US" sz="2025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 are looking to </a:t>
            </a:r>
            <a:r>
              <a:rPr lang="en-US" sz="2025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internationalise</a:t>
            </a:r>
            <a:r>
              <a:rPr lang="en-US" sz="2025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need advice, information and practical support and contacts in the new market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</a:pPr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</a:pPr>
            <a:r>
              <a:rPr lang="en-US" sz="2025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Businesses who have services and expertise that can help foreign SMEs enter the local market = </a:t>
            </a:r>
            <a:r>
              <a:rPr lang="en-US" sz="2025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Service Providers</a:t>
            </a:r>
          </a:p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</a:pPr>
            <a:endParaRPr lang="en-US" sz="2025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</a:pPr>
            <a:r>
              <a:rPr lang="en-US" sz="2025" i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NB! Service Providers are not companies interested in exporting their own products/brands</a:t>
            </a:r>
            <a:endParaRPr i="1" dirty="0"/>
          </a:p>
          <a:p>
            <a:pPr marL="342900" marR="0" lvl="0" indent="-21431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</a:pPr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</a:pPr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30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457200" y="140817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04834-4169-4AE5-A033-938EA406D5EB}"/>
              </a:ext>
            </a:extLst>
          </p:cNvPr>
          <p:cNvSpPr txBox="1"/>
          <p:nvPr/>
        </p:nvSpPr>
        <p:spPr>
          <a:xfrm>
            <a:off x="530352" y="1298448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6" name="Google Shape;59;p4">
            <a:extLst>
              <a:ext uri="{FF2B5EF4-FFF2-40B4-BE49-F238E27FC236}">
                <a16:creationId xmlns:a16="http://schemas.microsoft.com/office/drawing/2014/main" id="{3E48B29F-7F57-4A84-BFB9-A446E702F3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69" t="12682" r="-212" b="27427"/>
          <a:stretch/>
        </p:blipFill>
        <p:spPr>
          <a:xfrm>
            <a:off x="1274322" y="1274128"/>
            <a:ext cx="10204316" cy="46085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60;p4">
            <a:extLst>
              <a:ext uri="{FF2B5EF4-FFF2-40B4-BE49-F238E27FC236}">
                <a16:creationId xmlns:a16="http://schemas.microsoft.com/office/drawing/2014/main" id="{B03895CB-60FB-49DF-B1CA-F38CA8777B23}"/>
              </a:ext>
            </a:extLst>
          </p:cNvPr>
          <p:cNvSpPr txBox="1"/>
          <p:nvPr/>
        </p:nvSpPr>
        <p:spPr>
          <a:xfrm>
            <a:off x="1783403" y="304645"/>
            <a:ext cx="700116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 exactly are Service Providers?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121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457200" y="140817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04834-4169-4AE5-A033-938EA406D5EB}"/>
              </a:ext>
            </a:extLst>
          </p:cNvPr>
          <p:cNvSpPr txBox="1"/>
          <p:nvPr/>
        </p:nvSpPr>
        <p:spPr>
          <a:xfrm>
            <a:off x="530352" y="1298448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" name="Google Shape;66;p5">
            <a:extLst>
              <a:ext uri="{FF2B5EF4-FFF2-40B4-BE49-F238E27FC236}">
                <a16:creationId xmlns:a16="http://schemas.microsoft.com/office/drawing/2014/main" id="{4C42CAA9-D303-4EC6-A377-C359E21A1828}"/>
              </a:ext>
            </a:extLst>
          </p:cNvPr>
          <p:cNvSpPr txBox="1"/>
          <p:nvPr/>
        </p:nvSpPr>
        <p:spPr>
          <a:xfrm>
            <a:off x="782671" y="623174"/>
            <a:ext cx="6481399" cy="834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Benefits for SMEs</a:t>
            </a:r>
            <a:endParaRPr dirty="0"/>
          </a:p>
        </p:txBody>
      </p:sp>
      <p:sp>
        <p:nvSpPr>
          <p:cNvPr id="5" name="Google Shape;67;p5">
            <a:extLst>
              <a:ext uri="{FF2B5EF4-FFF2-40B4-BE49-F238E27FC236}">
                <a16:creationId xmlns:a16="http://schemas.microsoft.com/office/drawing/2014/main" id="{61714D94-C685-4C82-A91B-5E9A5DB1FF52}"/>
              </a:ext>
            </a:extLst>
          </p:cNvPr>
          <p:cNvSpPr txBox="1"/>
          <p:nvPr/>
        </p:nvSpPr>
        <p:spPr>
          <a:xfrm>
            <a:off x="782670" y="1457406"/>
            <a:ext cx="9499465" cy="3775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Find Service Providers who can help you enter new markets</a:t>
            </a:r>
            <a:endParaRPr dirty="0"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Download country profiles</a:t>
            </a:r>
            <a:endParaRPr dirty="0"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Download sector briefs</a:t>
            </a:r>
            <a:endParaRPr dirty="0"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Familiarise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yourself with trade regulations</a:t>
            </a:r>
            <a:endParaRPr dirty="0"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Browse an events and business matchmaking calendar</a:t>
            </a:r>
            <a:endParaRPr dirty="0"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Stay up to date on regional business news</a:t>
            </a:r>
            <a:endParaRPr dirty="0"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Participate in matchmaking, market information and other events</a:t>
            </a:r>
            <a:endParaRPr dirty="0"/>
          </a:p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66;p5">
            <a:extLst>
              <a:ext uri="{FF2B5EF4-FFF2-40B4-BE49-F238E27FC236}">
                <a16:creationId xmlns:a16="http://schemas.microsoft.com/office/drawing/2014/main" id="{B59288DD-3877-43BF-A754-F7F0C117E6A0}"/>
              </a:ext>
            </a:extLst>
          </p:cNvPr>
          <p:cNvSpPr txBox="1"/>
          <p:nvPr/>
        </p:nvSpPr>
        <p:spPr>
          <a:xfrm>
            <a:off x="782670" y="623174"/>
            <a:ext cx="6481399" cy="834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Benefits for SMEs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975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457200" y="140817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04834-4169-4AE5-A033-938EA406D5EB}"/>
              </a:ext>
            </a:extLst>
          </p:cNvPr>
          <p:cNvSpPr txBox="1"/>
          <p:nvPr/>
        </p:nvSpPr>
        <p:spPr>
          <a:xfrm>
            <a:off x="530352" y="1298448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" name="Google Shape;73;p6">
            <a:extLst>
              <a:ext uri="{FF2B5EF4-FFF2-40B4-BE49-F238E27FC236}">
                <a16:creationId xmlns:a16="http://schemas.microsoft.com/office/drawing/2014/main" id="{9F189664-35BC-4273-9DD3-350A5B16E4F9}"/>
              </a:ext>
            </a:extLst>
          </p:cNvPr>
          <p:cNvSpPr txBox="1"/>
          <p:nvPr/>
        </p:nvSpPr>
        <p:spPr>
          <a:xfrm>
            <a:off x="875692" y="539603"/>
            <a:ext cx="7153275" cy="6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Benefits for Service Providers</a:t>
            </a:r>
            <a:endParaRPr dirty="0"/>
          </a:p>
        </p:txBody>
      </p:sp>
      <p:sp>
        <p:nvSpPr>
          <p:cNvPr id="5" name="Google Shape;74;p6">
            <a:extLst>
              <a:ext uri="{FF2B5EF4-FFF2-40B4-BE49-F238E27FC236}">
                <a16:creationId xmlns:a16="http://schemas.microsoft.com/office/drawing/2014/main" id="{25AFEE8C-C95A-42B1-B3BE-3E7ACEB6F61A}"/>
              </a:ext>
            </a:extLst>
          </p:cNvPr>
          <p:cNvSpPr txBox="1"/>
          <p:nvPr/>
        </p:nvSpPr>
        <p:spPr>
          <a:xfrm>
            <a:off x="875692" y="1540883"/>
            <a:ext cx="9299440" cy="4213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7175" marR="0" lvl="0" indent="-2571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Find new business opportunities and products</a:t>
            </a:r>
            <a:endParaRPr dirty="0"/>
          </a:p>
          <a:p>
            <a:pPr marL="257175" marR="0" lvl="0" indent="-257175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 your company visibility in ASEAN and the world</a:t>
            </a:r>
            <a:endParaRPr dirty="0"/>
          </a:p>
          <a:p>
            <a:pPr marL="257175" marR="0" lvl="0" indent="-257175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Download country profiles</a:t>
            </a:r>
            <a:endParaRPr dirty="0"/>
          </a:p>
          <a:p>
            <a:pPr marL="257175" marR="0" lvl="0" indent="-257175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Download sector briefs</a:t>
            </a:r>
            <a:endParaRPr dirty="0"/>
          </a:p>
          <a:p>
            <a:pPr marL="257175" marR="0" lvl="0" indent="-257175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Familiarise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yourself with trade regulations</a:t>
            </a:r>
            <a:endParaRPr dirty="0"/>
          </a:p>
          <a:p>
            <a:pPr marL="257175" marR="0" lvl="0" indent="-257175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Browse an events and business matchmaking calendar</a:t>
            </a:r>
            <a:endParaRPr dirty="0"/>
          </a:p>
          <a:p>
            <a:pPr marL="257175" marR="0" lvl="0" indent="-257175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Stay up to date on regional business news</a:t>
            </a:r>
            <a:endParaRPr dirty="0"/>
          </a:p>
          <a:p>
            <a:pPr marL="257175" marR="0" lvl="0" indent="-257175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Participate in matchmaking, market information and other events</a:t>
            </a:r>
            <a:endParaRPr dirty="0"/>
          </a:p>
          <a:p>
            <a:pPr marL="257175" marR="0" lvl="0" indent="-104775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7051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457200" y="140817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04834-4169-4AE5-A033-938EA406D5EB}"/>
              </a:ext>
            </a:extLst>
          </p:cNvPr>
          <p:cNvSpPr txBox="1"/>
          <p:nvPr/>
        </p:nvSpPr>
        <p:spPr>
          <a:xfrm>
            <a:off x="530352" y="1298448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Google Shape;80;p7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3169B266-ADBF-4E29-8DDB-120885CD79E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578" y="95540"/>
            <a:ext cx="9610927" cy="6178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613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0"/>
          <p:cNvSpPr txBox="1"/>
          <p:nvPr/>
        </p:nvSpPr>
        <p:spPr>
          <a:xfrm>
            <a:off x="12316528" y="3960180"/>
            <a:ext cx="2907900" cy="5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</a:pPr>
            <a:r>
              <a:rPr lang="en-US" sz="1200" b="0" i="1" u="none" strike="noStrike" cap="non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rPr>
              <a:t>Credit font: HelvetiNowDisplayMedium (14  pt)  </a:t>
            </a:r>
            <a:endParaRPr sz="1200" b="0" i="1" u="none" strike="noStrike" cap="none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58" name="Google Shape;258;p30"/>
          <p:cNvSpPr txBox="1"/>
          <p:nvPr/>
        </p:nvSpPr>
        <p:spPr>
          <a:xfrm>
            <a:off x="3392230" y="990696"/>
            <a:ext cx="3303058" cy="36591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For all 10 ASEAN Member States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grpSp>
        <p:nvGrpSpPr>
          <p:cNvPr id="259" name="Google Shape;259;p30"/>
          <p:cNvGrpSpPr/>
          <p:nvPr/>
        </p:nvGrpSpPr>
        <p:grpSpPr>
          <a:xfrm>
            <a:off x="5043759" y="2287314"/>
            <a:ext cx="2216905" cy="2996278"/>
            <a:chOff x="6387449" y="2450365"/>
            <a:chExt cx="2216905" cy="3155956"/>
          </a:xfrm>
        </p:grpSpPr>
        <p:sp>
          <p:nvSpPr>
            <p:cNvPr id="260" name="Google Shape;260;p30"/>
            <p:cNvSpPr/>
            <p:nvPr/>
          </p:nvSpPr>
          <p:spPr>
            <a:xfrm>
              <a:off x="6387449" y="3380282"/>
              <a:ext cx="2216905" cy="2226039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 dirty="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Sector brief on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 dirty="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 clean technology</a:t>
              </a:r>
              <a:endParaRPr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</p:txBody>
        </p:sp>
        <p:sp>
          <p:nvSpPr>
            <p:cNvPr id="261" name="Google Shape;261;p30"/>
            <p:cNvSpPr/>
            <p:nvPr/>
          </p:nvSpPr>
          <p:spPr>
            <a:xfrm>
              <a:off x="6387449" y="2450365"/>
              <a:ext cx="2216905" cy="2031694"/>
            </a:xfrm>
            <a:prstGeom prst="flowChartDocumen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2" name="Google Shape;262;p30"/>
          <p:cNvGrpSpPr/>
          <p:nvPr/>
        </p:nvGrpSpPr>
        <p:grpSpPr>
          <a:xfrm>
            <a:off x="7410493" y="1870606"/>
            <a:ext cx="2139751" cy="2996278"/>
            <a:chOff x="6387449" y="2450365"/>
            <a:chExt cx="2216905" cy="3155956"/>
          </a:xfrm>
        </p:grpSpPr>
        <p:sp>
          <p:nvSpPr>
            <p:cNvPr id="263" name="Google Shape;263;p30"/>
            <p:cNvSpPr/>
            <p:nvPr/>
          </p:nvSpPr>
          <p:spPr>
            <a:xfrm>
              <a:off x="6387449" y="3380282"/>
              <a:ext cx="2216905" cy="2226039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Sector brief on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digital/IT</a:t>
              </a: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</p:txBody>
        </p:sp>
        <p:sp>
          <p:nvSpPr>
            <p:cNvPr id="264" name="Google Shape;264;p30"/>
            <p:cNvSpPr/>
            <p:nvPr/>
          </p:nvSpPr>
          <p:spPr>
            <a:xfrm>
              <a:off x="6387449" y="2450365"/>
              <a:ext cx="2216905" cy="2031694"/>
            </a:xfrm>
            <a:prstGeom prst="flowChartDocumen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5" name="Google Shape;265;p30"/>
          <p:cNvGrpSpPr/>
          <p:nvPr/>
        </p:nvGrpSpPr>
        <p:grpSpPr>
          <a:xfrm>
            <a:off x="9699587" y="1307543"/>
            <a:ext cx="2269320" cy="2996278"/>
            <a:chOff x="6387449" y="2450365"/>
            <a:chExt cx="2216905" cy="3155956"/>
          </a:xfrm>
        </p:grpSpPr>
        <p:sp>
          <p:nvSpPr>
            <p:cNvPr id="266" name="Google Shape;266;p30"/>
            <p:cNvSpPr/>
            <p:nvPr/>
          </p:nvSpPr>
          <p:spPr>
            <a:xfrm>
              <a:off x="6387449" y="3380282"/>
              <a:ext cx="2216905" cy="2226039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Sector brief on manufacturing</a:t>
              </a: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</p:txBody>
        </p:sp>
        <p:sp>
          <p:nvSpPr>
            <p:cNvPr id="267" name="Google Shape;267;p30"/>
            <p:cNvSpPr/>
            <p:nvPr/>
          </p:nvSpPr>
          <p:spPr>
            <a:xfrm>
              <a:off x="6387449" y="2450365"/>
              <a:ext cx="2216905" cy="2031694"/>
            </a:xfrm>
            <a:prstGeom prst="flowChartDocumen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8" name="Google Shape;268;p30"/>
          <p:cNvGrpSpPr/>
          <p:nvPr/>
        </p:nvGrpSpPr>
        <p:grpSpPr>
          <a:xfrm>
            <a:off x="2578814" y="2298896"/>
            <a:ext cx="2259384" cy="2981819"/>
            <a:chOff x="2660159" y="3006691"/>
            <a:chExt cx="2259384" cy="2981819"/>
          </a:xfrm>
        </p:grpSpPr>
        <p:pic>
          <p:nvPicPr>
            <p:cNvPr id="269" name="Google Shape;269;p3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680434" y="3220177"/>
              <a:ext cx="2218834" cy="255484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30"/>
            <p:cNvSpPr/>
            <p:nvPr/>
          </p:nvSpPr>
          <p:spPr>
            <a:xfrm>
              <a:off x="2660159" y="3006691"/>
              <a:ext cx="2259384" cy="2981819"/>
            </a:xfrm>
            <a:prstGeom prst="rect">
              <a:avLst/>
            </a:prstGeom>
            <a:noFill/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1" name="Google Shape;271;p30"/>
          <p:cNvGrpSpPr/>
          <p:nvPr/>
        </p:nvGrpSpPr>
        <p:grpSpPr>
          <a:xfrm>
            <a:off x="171049" y="1622746"/>
            <a:ext cx="2259384" cy="2989090"/>
            <a:chOff x="170338" y="2855017"/>
            <a:chExt cx="2259384" cy="2989090"/>
          </a:xfrm>
        </p:grpSpPr>
        <p:pic>
          <p:nvPicPr>
            <p:cNvPr id="272" name="Google Shape;272;p3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78058" y="2855017"/>
              <a:ext cx="2235204" cy="25948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3" name="Google Shape;273;p30"/>
            <p:cNvSpPr/>
            <p:nvPr/>
          </p:nvSpPr>
          <p:spPr>
            <a:xfrm>
              <a:off x="170338" y="2862288"/>
              <a:ext cx="2259384" cy="2981819"/>
            </a:xfrm>
            <a:prstGeom prst="rect">
              <a:avLst/>
            </a:prstGeom>
            <a:noFill/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4" name="Google Shape;274;p30"/>
          <p:cNvSpPr txBox="1"/>
          <p:nvPr/>
        </p:nvSpPr>
        <p:spPr>
          <a:xfrm>
            <a:off x="169601" y="3918117"/>
            <a:ext cx="22593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Sector brief on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agriculture</a:t>
            </a:r>
            <a:endParaRPr sz="14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75" name="Google Shape;275;p30"/>
          <p:cNvSpPr txBox="1"/>
          <p:nvPr/>
        </p:nvSpPr>
        <p:spPr>
          <a:xfrm>
            <a:off x="2551638" y="4681879"/>
            <a:ext cx="22593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Sector brief on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food and beverages</a:t>
            </a:r>
            <a:endParaRPr sz="1400" b="0" i="0" u="none" strike="noStrike" cap="none" dirty="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76" name="Google Shape;276;p30"/>
          <p:cNvSpPr txBox="1"/>
          <p:nvPr/>
        </p:nvSpPr>
        <p:spPr>
          <a:xfrm>
            <a:off x="790312" y="60527"/>
            <a:ext cx="10222297" cy="625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r>
              <a:rPr lang="en-US" sz="2400" b="0" i="0" u="none" strike="noStrike" cap="none" dirty="0">
                <a:solidFill>
                  <a:schemeClr val="tx1"/>
                </a:solidFill>
                <a:latin typeface="Play"/>
                <a:ea typeface="Play"/>
                <a:cs typeface="Play"/>
                <a:sym typeface="Play"/>
              </a:rPr>
              <a:t>Sector briefs and country profiles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9" descr="Graphical user interface, text, applicati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7124" y="1"/>
            <a:ext cx="11021438" cy="65175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457200" y="140817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04834-4169-4AE5-A033-938EA406D5EB}"/>
              </a:ext>
            </a:extLst>
          </p:cNvPr>
          <p:cNvSpPr txBox="1"/>
          <p:nvPr/>
        </p:nvSpPr>
        <p:spPr>
          <a:xfrm>
            <a:off x="530352" y="1298448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Google Shape;99;p10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DF04AE8A-CB77-4719-B16C-5BE70421C76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2492" y="68094"/>
            <a:ext cx="10126495" cy="6459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00;p10" descr="Text&#10;&#10;Description automatically generated with low confidence">
            <a:extLst>
              <a:ext uri="{FF2B5EF4-FFF2-40B4-BE49-F238E27FC236}">
                <a16:creationId xmlns:a16="http://schemas.microsoft.com/office/drawing/2014/main" id="{89B480C4-8CE9-41FC-B3AC-5847A3FD91D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97343" y="955086"/>
            <a:ext cx="1677200" cy="96404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01;p10">
            <a:extLst>
              <a:ext uri="{FF2B5EF4-FFF2-40B4-BE49-F238E27FC236}">
                <a16:creationId xmlns:a16="http://schemas.microsoft.com/office/drawing/2014/main" id="{05FEF81F-EC21-4715-8D40-047AC505F255}"/>
              </a:ext>
            </a:extLst>
          </p:cNvPr>
          <p:cNvSpPr/>
          <p:nvPr/>
        </p:nvSpPr>
        <p:spPr>
          <a:xfrm>
            <a:off x="4597229" y="1265900"/>
            <a:ext cx="922989" cy="29815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524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457200" y="140817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04834-4169-4AE5-A033-938EA406D5EB}"/>
              </a:ext>
            </a:extLst>
          </p:cNvPr>
          <p:cNvSpPr txBox="1"/>
          <p:nvPr/>
        </p:nvSpPr>
        <p:spPr>
          <a:xfrm>
            <a:off x="530352" y="1298448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4498CE-A5F0-4C70-9489-031D0CB4F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737" y="0"/>
            <a:ext cx="9702525" cy="650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69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457200" y="140817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04834-4169-4AE5-A033-938EA406D5EB}"/>
              </a:ext>
            </a:extLst>
          </p:cNvPr>
          <p:cNvSpPr txBox="1"/>
          <p:nvPr/>
        </p:nvSpPr>
        <p:spPr>
          <a:xfrm>
            <a:off x="530352" y="1298448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8ACDB0-68FB-474F-B0F7-15757B6D0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378" y="0"/>
            <a:ext cx="10101244" cy="649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43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457200" y="140817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04834-4169-4AE5-A033-938EA406D5EB}"/>
              </a:ext>
            </a:extLst>
          </p:cNvPr>
          <p:cNvSpPr txBox="1"/>
          <p:nvPr/>
        </p:nvSpPr>
        <p:spPr>
          <a:xfrm>
            <a:off x="530352" y="1298448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3FC785-AA4D-4107-BC97-0DDCCCE41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199" y="116731"/>
            <a:ext cx="11488801" cy="6123871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1CA2A9A4-CA39-4FA7-B0F1-1AFADD0A08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36" y="1262715"/>
            <a:ext cx="2449749" cy="2449749"/>
          </a:xfrm>
          <a:prstGeom prst="rect">
            <a:avLst/>
          </a:prstGeom>
        </p:spPr>
      </p:pic>
      <p:sp>
        <p:nvSpPr>
          <p:cNvPr id="11" name="Google Shape;129;p14">
            <a:extLst>
              <a:ext uri="{FF2B5EF4-FFF2-40B4-BE49-F238E27FC236}">
                <a16:creationId xmlns:a16="http://schemas.microsoft.com/office/drawing/2014/main" id="{B0245C02-9B34-4EFE-890C-093AED4D5945}"/>
              </a:ext>
            </a:extLst>
          </p:cNvPr>
          <p:cNvSpPr txBox="1"/>
          <p:nvPr/>
        </p:nvSpPr>
        <p:spPr>
          <a:xfrm>
            <a:off x="6010268" y="5087653"/>
            <a:ext cx="4949757" cy="400069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ASEAN Access registered members only!</a:t>
            </a:r>
            <a:endParaRPr sz="1600" dirty="0"/>
          </a:p>
        </p:txBody>
      </p:sp>
      <p:sp>
        <p:nvSpPr>
          <p:cNvPr id="12" name="Google Shape;128;p14">
            <a:extLst>
              <a:ext uri="{FF2B5EF4-FFF2-40B4-BE49-F238E27FC236}">
                <a16:creationId xmlns:a16="http://schemas.microsoft.com/office/drawing/2014/main" id="{1956E85D-5620-4904-9B10-2D29214EFEBB}"/>
              </a:ext>
            </a:extLst>
          </p:cNvPr>
          <p:cNvSpPr txBox="1"/>
          <p:nvPr/>
        </p:nvSpPr>
        <p:spPr>
          <a:xfrm>
            <a:off x="3186106" y="1380049"/>
            <a:ext cx="5648325" cy="646331"/>
          </a:xfrm>
          <a:prstGeom prst="rect">
            <a:avLst/>
          </a:prstGeom>
          <a:noFill/>
          <a:ln w="12700"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Welcome to ASEAN Access MATCH Business Community </a:t>
            </a:r>
            <a:endParaRPr sz="18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276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457200" y="140817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04834-4169-4AE5-A033-938EA406D5EB}"/>
              </a:ext>
            </a:extLst>
          </p:cNvPr>
          <p:cNvSpPr txBox="1"/>
          <p:nvPr/>
        </p:nvSpPr>
        <p:spPr>
          <a:xfrm>
            <a:off x="530352" y="1298448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1CA2A9A4-CA39-4FA7-B0F1-1AFADD0A08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36" y="1262715"/>
            <a:ext cx="2449749" cy="24497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F56CE23-81F8-4379-99FA-DBB4621E64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786" y="128541"/>
            <a:ext cx="9576685" cy="4206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C37822C-23BF-481A-9414-110BBC0464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1878" y="541210"/>
            <a:ext cx="9334500" cy="6000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E037A0-F86E-4383-9424-3C6B0F2810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6949" y="1057615"/>
            <a:ext cx="6587247" cy="5311429"/>
          </a:xfrm>
          <a:prstGeom prst="rect">
            <a:avLst/>
          </a:prstGeom>
        </p:spPr>
      </p:pic>
      <p:sp>
        <p:nvSpPr>
          <p:cNvPr id="16" name="Google Shape;129;p14">
            <a:extLst>
              <a:ext uri="{FF2B5EF4-FFF2-40B4-BE49-F238E27FC236}">
                <a16:creationId xmlns:a16="http://schemas.microsoft.com/office/drawing/2014/main" id="{515EB6E2-3907-4312-8B54-437BDF84B953}"/>
              </a:ext>
            </a:extLst>
          </p:cNvPr>
          <p:cNvSpPr txBox="1"/>
          <p:nvPr/>
        </p:nvSpPr>
        <p:spPr>
          <a:xfrm>
            <a:off x="6089061" y="4280257"/>
            <a:ext cx="4949757" cy="400069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ASEAN Access registered members only!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3332260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545138" y="141870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309149-B549-41A1-97DF-46C47F547295}"/>
              </a:ext>
            </a:extLst>
          </p:cNvPr>
          <p:cNvSpPr txBox="1"/>
          <p:nvPr/>
        </p:nvSpPr>
        <p:spPr>
          <a:xfrm>
            <a:off x="97985" y="2346033"/>
            <a:ext cx="2003898" cy="95410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Business community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B438B2-F0A0-413C-B44C-DA76773CF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194" y="638936"/>
            <a:ext cx="9918968" cy="50809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27BDE32-BEFE-4DBE-9055-E3848C5695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934" y="130228"/>
            <a:ext cx="10887075" cy="3714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7FB03F8-8D89-4FB8-8077-0C544590AC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9934" y="638937"/>
            <a:ext cx="676804" cy="64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117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457200" y="140817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04834-4169-4AE5-A033-938EA406D5EB}"/>
              </a:ext>
            </a:extLst>
          </p:cNvPr>
          <p:cNvSpPr txBox="1"/>
          <p:nvPr/>
        </p:nvSpPr>
        <p:spPr>
          <a:xfrm>
            <a:off x="530352" y="1298448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63244C-E5A0-4066-BBC4-A905BF5B4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179" y="-48638"/>
            <a:ext cx="9273681" cy="63598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BCBE13-072B-4B11-95AD-BE54DDFB1901}"/>
              </a:ext>
            </a:extLst>
          </p:cNvPr>
          <p:cNvSpPr txBox="1"/>
          <p:nvPr/>
        </p:nvSpPr>
        <p:spPr>
          <a:xfrm>
            <a:off x="252919" y="1836039"/>
            <a:ext cx="2830749" cy="15696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Product and technology showcase</a:t>
            </a:r>
          </a:p>
        </p:txBody>
      </p:sp>
    </p:spTree>
    <p:extLst>
      <p:ext uri="{BB962C8B-B14F-4D97-AF65-F5344CB8AC3E}">
        <p14:creationId xmlns:p14="http://schemas.microsoft.com/office/powerpoint/2010/main" val="17673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457200" y="140817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04834-4169-4AE5-A033-938EA406D5EB}"/>
              </a:ext>
            </a:extLst>
          </p:cNvPr>
          <p:cNvSpPr txBox="1"/>
          <p:nvPr/>
        </p:nvSpPr>
        <p:spPr>
          <a:xfrm>
            <a:off x="530352" y="1298448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72F1F9-1673-4604-A136-255258324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98455"/>
            <a:ext cx="11731558" cy="14250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36015B-47C5-4CE6-9A83-98C3CE1898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77001"/>
            <a:ext cx="5800725" cy="23907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16CB4AD-ADDD-400A-9D5F-78E10A0F2A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577001"/>
            <a:ext cx="5781675" cy="22574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3398290-A20C-426A-A753-57636ECBAE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0654" y="4084862"/>
            <a:ext cx="5810250" cy="22098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A884463-E1DE-47FA-B23C-01041112E11C}"/>
              </a:ext>
            </a:extLst>
          </p:cNvPr>
          <p:cNvSpPr txBox="1"/>
          <p:nvPr/>
        </p:nvSpPr>
        <p:spPr>
          <a:xfrm>
            <a:off x="97277" y="418172"/>
            <a:ext cx="4250987" cy="10772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EVENTS AND MATCHMAKING</a:t>
            </a:r>
          </a:p>
        </p:txBody>
      </p:sp>
    </p:spTree>
    <p:extLst>
      <p:ext uri="{BB962C8B-B14F-4D97-AF65-F5344CB8AC3E}">
        <p14:creationId xmlns:p14="http://schemas.microsoft.com/office/powerpoint/2010/main" val="225822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457200" y="140817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04834-4169-4AE5-A033-938EA406D5EB}"/>
              </a:ext>
            </a:extLst>
          </p:cNvPr>
          <p:cNvSpPr txBox="1"/>
          <p:nvPr/>
        </p:nvSpPr>
        <p:spPr>
          <a:xfrm>
            <a:off x="530352" y="1298448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Google Shape;135;p1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5EEFAE29-9170-459B-BBDD-98C4AA4491B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1209" y="0"/>
            <a:ext cx="11206264" cy="6341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6;p1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8D73473-DF5D-47A5-AB1D-0DE04D6D2F9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43187" y="1298448"/>
            <a:ext cx="3070049" cy="261500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7;p15">
            <a:extLst>
              <a:ext uri="{FF2B5EF4-FFF2-40B4-BE49-F238E27FC236}">
                <a16:creationId xmlns:a16="http://schemas.microsoft.com/office/drawing/2014/main" id="{43009D51-06FB-4A46-9D48-5F28D4D122CE}"/>
              </a:ext>
            </a:extLst>
          </p:cNvPr>
          <p:cNvSpPr/>
          <p:nvPr/>
        </p:nvSpPr>
        <p:spPr>
          <a:xfrm>
            <a:off x="2121408" y="2161567"/>
            <a:ext cx="1190666" cy="28063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38;p15">
            <a:extLst>
              <a:ext uri="{FF2B5EF4-FFF2-40B4-BE49-F238E27FC236}">
                <a16:creationId xmlns:a16="http://schemas.microsoft.com/office/drawing/2014/main" id="{C59D9AF6-AD61-45C8-B2BF-21ECC6266D69}"/>
              </a:ext>
            </a:extLst>
          </p:cNvPr>
          <p:cNvSpPr/>
          <p:nvPr/>
        </p:nvSpPr>
        <p:spPr>
          <a:xfrm>
            <a:off x="5764449" y="223109"/>
            <a:ext cx="3723748" cy="17731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gradFill>
            <a:gsLst>
              <a:gs pos="0">
                <a:srgbClr val="D13F3B"/>
              </a:gs>
              <a:gs pos="100000">
                <a:srgbClr val="FF9995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983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457200" y="140817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04834-4169-4AE5-A033-938EA406D5EB}"/>
              </a:ext>
            </a:extLst>
          </p:cNvPr>
          <p:cNvSpPr txBox="1"/>
          <p:nvPr/>
        </p:nvSpPr>
        <p:spPr>
          <a:xfrm>
            <a:off x="530352" y="1298448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Google Shape;143;p16">
            <a:extLst>
              <a:ext uri="{FF2B5EF4-FFF2-40B4-BE49-F238E27FC236}">
                <a16:creationId xmlns:a16="http://schemas.microsoft.com/office/drawing/2014/main" id="{A59F0B72-699F-47E5-A4BB-776570B81F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0119" r="11858" b="12352"/>
          <a:stretch/>
        </p:blipFill>
        <p:spPr>
          <a:xfrm>
            <a:off x="1351540" y="1893875"/>
            <a:ext cx="7277100" cy="2934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44;p16">
            <a:extLst>
              <a:ext uri="{FF2B5EF4-FFF2-40B4-BE49-F238E27FC236}">
                <a16:creationId xmlns:a16="http://schemas.microsoft.com/office/drawing/2014/main" id="{B6D4316D-1D11-4D49-A7AF-2EC6A23CCE6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5765" y="843194"/>
            <a:ext cx="9144000" cy="94121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45;p16">
            <a:extLst>
              <a:ext uri="{FF2B5EF4-FFF2-40B4-BE49-F238E27FC236}">
                <a16:creationId xmlns:a16="http://schemas.microsoft.com/office/drawing/2014/main" id="{E9B0F321-C673-4AE1-916C-A4AF55C3D5B5}"/>
              </a:ext>
            </a:extLst>
          </p:cNvPr>
          <p:cNvSpPr/>
          <p:nvPr/>
        </p:nvSpPr>
        <p:spPr>
          <a:xfrm rot="7828570">
            <a:off x="3466089" y="1912675"/>
            <a:ext cx="381000" cy="1362075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9427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457200" y="140817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04834-4169-4AE5-A033-938EA406D5EB}"/>
              </a:ext>
            </a:extLst>
          </p:cNvPr>
          <p:cNvSpPr txBox="1"/>
          <p:nvPr/>
        </p:nvSpPr>
        <p:spPr>
          <a:xfrm>
            <a:off x="530352" y="1298448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Google Shape;150;p17">
            <a:extLst>
              <a:ext uri="{FF2B5EF4-FFF2-40B4-BE49-F238E27FC236}">
                <a16:creationId xmlns:a16="http://schemas.microsoft.com/office/drawing/2014/main" id="{FDBA924E-48CB-456F-A575-502C91597CF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9847"/>
          <a:stretch/>
        </p:blipFill>
        <p:spPr>
          <a:xfrm>
            <a:off x="1669307" y="1321943"/>
            <a:ext cx="5943600" cy="4731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51;p17">
            <a:extLst>
              <a:ext uri="{FF2B5EF4-FFF2-40B4-BE49-F238E27FC236}">
                <a16:creationId xmlns:a16="http://schemas.microsoft.com/office/drawing/2014/main" id="{50488734-7143-441D-8DF8-906D60E6A5F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1132" y="140452"/>
            <a:ext cx="9144000" cy="94121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52;p17">
            <a:extLst>
              <a:ext uri="{FF2B5EF4-FFF2-40B4-BE49-F238E27FC236}">
                <a16:creationId xmlns:a16="http://schemas.microsoft.com/office/drawing/2014/main" id="{5EDE5A41-9478-48E8-BB2E-39F0753BE02C}"/>
              </a:ext>
            </a:extLst>
          </p:cNvPr>
          <p:cNvSpPr txBox="1"/>
          <p:nvPr/>
        </p:nvSpPr>
        <p:spPr>
          <a:xfrm>
            <a:off x="7870082" y="5683996"/>
            <a:ext cx="2133600" cy="369332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THAT’S IT!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0225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0"/>
          <p:cNvSpPr txBox="1"/>
          <p:nvPr/>
        </p:nvSpPr>
        <p:spPr>
          <a:xfrm>
            <a:off x="1" y="443471"/>
            <a:ext cx="6720840" cy="622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4000"/>
              <a:buFont typeface="Play"/>
              <a:buNone/>
            </a:pPr>
            <a:r>
              <a:rPr lang="en-US" sz="4000" b="0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Thank you</a:t>
            </a:r>
            <a:endParaRPr sz="4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4" name="Google Shape;394;p10"/>
          <p:cNvSpPr txBox="1"/>
          <p:nvPr/>
        </p:nvSpPr>
        <p:spPr>
          <a:xfrm>
            <a:off x="1031860" y="1262633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Terima Kasih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5" name="Google Shape;395;p10"/>
          <p:cNvSpPr txBox="1"/>
          <p:nvPr/>
        </p:nvSpPr>
        <p:spPr>
          <a:xfrm>
            <a:off x="1031860" y="1653503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Brunei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6" name="Google Shape;396;p10"/>
          <p:cNvSpPr txBox="1"/>
          <p:nvPr/>
        </p:nvSpPr>
        <p:spPr>
          <a:xfrm>
            <a:off x="1031860" y="2105684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សូមអរគុណ។ 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7" name="Google Shape;397;p10"/>
          <p:cNvSpPr txBox="1"/>
          <p:nvPr/>
        </p:nvSpPr>
        <p:spPr>
          <a:xfrm>
            <a:off x="1031860" y="2496554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Cambodia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8" name="Google Shape;398;p10"/>
          <p:cNvSpPr txBox="1"/>
          <p:nvPr/>
        </p:nvSpPr>
        <p:spPr>
          <a:xfrm>
            <a:off x="1031860" y="2915578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Terima Kasih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9" name="Google Shape;399;p10"/>
          <p:cNvSpPr txBox="1"/>
          <p:nvPr/>
        </p:nvSpPr>
        <p:spPr>
          <a:xfrm>
            <a:off x="1031860" y="3315157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Indonesia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0" name="Google Shape;400;p10"/>
          <p:cNvSpPr txBox="1"/>
          <p:nvPr/>
        </p:nvSpPr>
        <p:spPr>
          <a:xfrm>
            <a:off x="1031860" y="3785420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ຂອບໃຈ 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1" name="Google Shape;401;p10"/>
          <p:cNvSpPr txBox="1"/>
          <p:nvPr/>
        </p:nvSpPr>
        <p:spPr>
          <a:xfrm>
            <a:off x="1031860" y="4176290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Lao PDR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2" name="Google Shape;402;p10"/>
          <p:cNvSpPr txBox="1"/>
          <p:nvPr/>
        </p:nvSpPr>
        <p:spPr>
          <a:xfrm>
            <a:off x="1031860" y="4653270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Terima Kasih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3" name="Google Shape;403;p10"/>
          <p:cNvSpPr txBox="1"/>
          <p:nvPr/>
        </p:nvSpPr>
        <p:spPr>
          <a:xfrm>
            <a:off x="1031860" y="5052849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Malaysia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4" name="Google Shape;404;p10"/>
          <p:cNvSpPr txBox="1"/>
          <p:nvPr/>
        </p:nvSpPr>
        <p:spPr>
          <a:xfrm>
            <a:off x="3609328" y="1262633"/>
            <a:ext cx="2371061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ကျေးဇူးတင်ပါတယ် 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5" name="Google Shape;405;p10"/>
          <p:cNvSpPr txBox="1"/>
          <p:nvPr/>
        </p:nvSpPr>
        <p:spPr>
          <a:xfrm>
            <a:off x="3904808" y="1653503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Myanmar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6" name="Google Shape;406;p10"/>
          <p:cNvSpPr txBox="1"/>
          <p:nvPr/>
        </p:nvSpPr>
        <p:spPr>
          <a:xfrm>
            <a:off x="3779449" y="2105684"/>
            <a:ext cx="2020185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Salamat Sa Iyo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7" name="Google Shape;407;p10"/>
          <p:cNvSpPr txBox="1"/>
          <p:nvPr/>
        </p:nvSpPr>
        <p:spPr>
          <a:xfrm>
            <a:off x="3904808" y="2496554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The Philippines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8" name="Google Shape;408;p10"/>
          <p:cNvSpPr txBox="1"/>
          <p:nvPr/>
        </p:nvSpPr>
        <p:spPr>
          <a:xfrm>
            <a:off x="3904808" y="2915578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Thank you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9" name="Google Shape;409;p10"/>
          <p:cNvSpPr txBox="1"/>
          <p:nvPr/>
        </p:nvSpPr>
        <p:spPr>
          <a:xfrm>
            <a:off x="3904808" y="3315157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Singapore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10" name="Google Shape;410;p10"/>
          <p:cNvSpPr txBox="1"/>
          <p:nvPr/>
        </p:nvSpPr>
        <p:spPr>
          <a:xfrm>
            <a:off x="3904808" y="3785420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ขอบคุณ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11" name="Google Shape;411;p10"/>
          <p:cNvSpPr txBox="1"/>
          <p:nvPr/>
        </p:nvSpPr>
        <p:spPr>
          <a:xfrm>
            <a:off x="3904808" y="4176290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Thailand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12" name="Google Shape;412;p10"/>
          <p:cNvSpPr txBox="1"/>
          <p:nvPr/>
        </p:nvSpPr>
        <p:spPr>
          <a:xfrm>
            <a:off x="3904808" y="4653270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Calibri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Calibri"/>
                <a:ea typeface="Calibri"/>
                <a:cs typeface="Calibri"/>
                <a:sym typeface="Calibri"/>
              </a:rPr>
              <a:t>cảm ơn bạn </a:t>
            </a:r>
            <a:endParaRPr sz="2000" b="0" i="0" u="none" strike="noStrike" cap="none">
              <a:solidFill>
                <a:srgbClr val="00697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0"/>
          <p:cNvSpPr txBox="1"/>
          <p:nvPr/>
        </p:nvSpPr>
        <p:spPr>
          <a:xfrm>
            <a:off x="3904808" y="5052849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Viet Nam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14" name="Google Shape;414;p10"/>
          <p:cNvSpPr/>
          <p:nvPr/>
        </p:nvSpPr>
        <p:spPr>
          <a:xfrm>
            <a:off x="2973994" y="5757965"/>
            <a:ext cx="2891246" cy="41265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10"/>
          <p:cNvSpPr txBox="1"/>
          <p:nvPr/>
        </p:nvSpPr>
        <p:spPr>
          <a:xfrm>
            <a:off x="1406378" y="5830524"/>
            <a:ext cx="5652935" cy="49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1600"/>
              <a:buFont typeface="Play"/>
              <a:buNone/>
            </a:pPr>
            <a:r>
              <a:rPr lang="en-US" sz="1600" b="0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www.aseanaccess.com</a:t>
            </a:r>
            <a:endParaRPr sz="16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416" name="Google Shape;416;p10" descr="Magnifying glass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60883" y="5823020"/>
            <a:ext cx="286512" cy="286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10" descr="A picture containing text, ax, wheel, gea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18624" r="34589" b="-3440"/>
          <a:stretch/>
        </p:blipFill>
        <p:spPr>
          <a:xfrm>
            <a:off x="2199769" y="5863582"/>
            <a:ext cx="450742" cy="284261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10"/>
          <p:cNvSpPr/>
          <p:nvPr/>
        </p:nvSpPr>
        <p:spPr>
          <a:xfrm>
            <a:off x="2050044" y="5700055"/>
            <a:ext cx="545199" cy="528473"/>
          </a:xfrm>
          <a:prstGeom prst="ellipse">
            <a:avLst/>
          </a:prstGeom>
          <a:solidFill>
            <a:srgbClr val="00697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9" name="Google Shape;419;p10" descr="A picture containing text, ax, wheel, gea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r="77752" b="-19632"/>
          <a:stretch/>
        </p:blipFill>
        <p:spPr>
          <a:xfrm>
            <a:off x="2233978" y="5769172"/>
            <a:ext cx="259266" cy="39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65240" y="12904"/>
            <a:ext cx="6318517" cy="65046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12748</TotalTime>
  <Words>313</Words>
  <Application>Microsoft Office PowerPoint</Application>
  <PresentationFormat>Widescreen</PresentationFormat>
  <Paragraphs>85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Calibri</vt:lpstr>
      <vt:lpstr>Arial</vt:lpstr>
      <vt:lpstr>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3674</dc:creator>
  <cp:lastModifiedBy>triin udris</cp:lastModifiedBy>
  <cp:revision>68</cp:revision>
  <dcterms:created xsi:type="dcterms:W3CDTF">2021-08-18T09:52:18Z</dcterms:created>
  <dcterms:modified xsi:type="dcterms:W3CDTF">2022-01-28T04:47:46Z</dcterms:modified>
</cp:coreProperties>
</file>