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94" r:id="rId3"/>
    <p:sldId id="258" r:id="rId4"/>
    <p:sldId id="295" r:id="rId5"/>
    <p:sldId id="273" r:id="rId6"/>
    <p:sldId id="296" r:id="rId7"/>
    <p:sldId id="297" r:id="rId8"/>
    <p:sldId id="298" r:id="rId9"/>
    <p:sldId id="311" r:id="rId10"/>
    <p:sldId id="259" r:id="rId11"/>
    <p:sldId id="303" r:id="rId12"/>
    <p:sldId id="308" r:id="rId13"/>
    <p:sldId id="299" r:id="rId14"/>
    <p:sldId id="312" r:id="rId15"/>
    <p:sldId id="267" r:id="rId16"/>
    <p:sldId id="29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Play" pitchFamily="2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jNY12BHC3Wu1xQzFxnGIBab0GH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7D0830-75A3-469E-A520-D82C376C6B4B}">
  <a:tblStyle styleId="{7E7D0830-75A3-469E-A520-D82C376C6B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AA5A1AC-C29D-4081-B06F-48CC2B5143DD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5755" autoAdjust="0"/>
  </p:normalViewPr>
  <p:slideViewPr>
    <p:cSldViewPr snapToGrid="0">
      <p:cViewPr varScale="1">
        <p:scale>
          <a:sx n="110" d="100"/>
          <a:sy n="110" d="100"/>
        </p:scale>
        <p:origin x="67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585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01165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7803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2695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3025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6830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9949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6916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5429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0875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. </a:t>
            </a:r>
            <a:endParaRPr/>
          </a:p>
        </p:txBody>
      </p:sp>
      <p:sp>
        <p:nvSpPr>
          <p:cNvPr id="96" name="Google Shape;9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70018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1" name="Google Shape;3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/>
          <p:nvPr/>
        </p:nvSpPr>
        <p:spPr>
          <a:xfrm>
            <a:off x="0" y="2730229"/>
            <a:ext cx="5463851" cy="379562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27;p19" descr="A large cargo ship in the wate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 l="12628" t="17046" r="49442" b="20246"/>
          <a:stretch/>
        </p:blipFill>
        <p:spPr>
          <a:xfrm>
            <a:off x="-1" y="762000"/>
            <a:ext cx="5463851" cy="5081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20"/>
          <p:cNvGrpSpPr/>
          <p:nvPr/>
        </p:nvGrpSpPr>
        <p:grpSpPr>
          <a:xfrm>
            <a:off x="0" y="862154"/>
            <a:ext cx="12192000" cy="2552700"/>
            <a:chOff x="0" y="862154"/>
            <a:chExt cx="12192000" cy="2552700"/>
          </a:xfrm>
        </p:grpSpPr>
        <p:sp>
          <p:nvSpPr>
            <p:cNvPr id="32" name="Google Shape;32;p20"/>
            <p:cNvSpPr/>
            <p:nvPr/>
          </p:nvSpPr>
          <p:spPr>
            <a:xfrm>
              <a:off x="0" y="1532111"/>
              <a:ext cx="12192000" cy="187934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" name="Google Shape;33;p20"/>
            <p:cNvPicPr preferRelativeResize="0"/>
            <p:nvPr/>
          </p:nvPicPr>
          <p:blipFill rotWithShape="1">
            <a:blip r:embed="rId2">
              <a:alphaModFix/>
            </a:blip>
            <a:srcRect t="14856" b="7685"/>
            <a:stretch/>
          </p:blipFill>
          <p:spPr>
            <a:xfrm>
              <a:off x="0" y="862154"/>
              <a:ext cx="5231190" cy="2552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21"/>
          <p:cNvGrpSpPr/>
          <p:nvPr/>
        </p:nvGrpSpPr>
        <p:grpSpPr>
          <a:xfrm>
            <a:off x="330770" y="1279507"/>
            <a:ext cx="3985099" cy="3836707"/>
            <a:chOff x="330770" y="1279507"/>
            <a:chExt cx="3985099" cy="3836707"/>
          </a:xfrm>
        </p:grpSpPr>
        <p:pic>
          <p:nvPicPr>
            <p:cNvPr id="36" name="Google Shape;36;p21" descr="Shape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30770" y="451327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21" descr="Shap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71600" y="127950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" name="Google Shape;38;p21"/>
          <p:cNvPicPr preferRelativeResize="0"/>
          <p:nvPr/>
        </p:nvPicPr>
        <p:blipFill rotWithShape="1">
          <a:blip r:embed="rId4">
            <a:alphaModFix/>
          </a:blip>
          <a:srcRect l="11978" r="13757" b="-467"/>
          <a:stretch/>
        </p:blipFill>
        <p:spPr>
          <a:xfrm>
            <a:off x="4929448" y="-11060"/>
            <a:ext cx="7281949" cy="6537508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1"/>
          <p:cNvSpPr/>
          <p:nvPr/>
        </p:nvSpPr>
        <p:spPr>
          <a:xfrm>
            <a:off x="4929448" y="5789373"/>
            <a:ext cx="7273636" cy="77623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22"/>
          <p:cNvPicPr preferRelativeResize="0"/>
          <p:nvPr/>
        </p:nvPicPr>
        <p:blipFill rotWithShape="1">
          <a:blip r:embed="rId2">
            <a:alphaModFix/>
          </a:blip>
          <a:srcRect b="66006"/>
          <a:stretch/>
        </p:blipFill>
        <p:spPr>
          <a:xfrm>
            <a:off x="0" y="-171966"/>
            <a:ext cx="12192001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65" y="58994"/>
            <a:ext cx="1232557" cy="123255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2"/>
          <p:cNvSpPr/>
          <p:nvPr/>
        </p:nvSpPr>
        <p:spPr>
          <a:xfrm>
            <a:off x="0" y="2094578"/>
            <a:ext cx="12192000" cy="51435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/>
          <p:nvPr/>
        </p:nvSpPr>
        <p:spPr>
          <a:xfrm>
            <a:off x="6728149" y="5630416"/>
            <a:ext cx="5463851" cy="88866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23"/>
          <p:cNvPicPr preferRelativeResize="0"/>
          <p:nvPr/>
        </p:nvPicPr>
        <p:blipFill rotWithShape="1">
          <a:blip r:embed="rId2">
            <a:alphaModFix/>
          </a:blip>
          <a:srcRect l="33806" t="328" r="10650" b="13034"/>
          <a:stretch/>
        </p:blipFill>
        <p:spPr>
          <a:xfrm>
            <a:off x="6728149" y="0"/>
            <a:ext cx="5463851" cy="568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5236" y="155044"/>
            <a:ext cx="621146" cy="62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eg"/><Relationship Id="rId18" Type="http://schemas.openxmlformats.org/officeDocument/2006/relationships/oleObject" Target="../embeddings/oleObject1.bin"/><Relationship Id="rId26" Type="http://schemas.openxmlformats.org/officeDocument/2006/relationships/image" Target="../media/image40.png"/><Relationship Id="rId3" Type="http://schemas.openxmlformats.org/officeDocument/2006/relationships/image" Target="../media/image18.png"/><Relationship Id="rId21" Type="http://schemas.openxmlformats.org/officeDocument/2006/relationships/image" Target="../media/image35.jpeg"/><Relationship Id="rId7" Type="http://schemas.openxmlformats.org/officeDocument/2006/relationships/image" Target="../media/image22.jpg"/><Relationship Id="rId12" Type="http://schemas.openxmlformats.org/officeDocument/2006/relationships/image" Target="../media/image27.png"/><Relationship Id="rId17" Type="http://schemas.openxmlformats.org/officeDocument/2006/relationships/image" Target="../media/image32.jpe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1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8.jpe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10" Type="http://schemas.openxmlformats.org/officeDocument/2006/relationships/image" Target="../media/image25.png"/><Relationship Id="rId19" Type="http://schemas.openxmlformats.org/officeDocument/2006/relationships/image" Target="../media/image33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e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jpg"/><Relationship Id="rId18" Type="http://schemas.openxmlformats.org/officeDocument/2006/relationships/image" Target="../media/image60.jpe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12" Type="http://schemas.openxmlformats.org/officeDocument/2006/relationships/image" Target="../media/image54.jpg"/><Relationship Id="rId17" Type="http://schemas.openxmlformats.org/officeDocument/2006/relationships/image" Target="../media/image59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5" Type="http://schemas.openxmlformats.org/officeDocument/2006/relationships/image" Target="../media/image57.PNG"/><Relationship Id="rId10" Type="http://schemas.openxmlformats.org/officeDocument/2006/relationships/image" Target="../media/image52.jpeg"/><Relationship Id="rId19" Type="http://schemas.openxmlformats.org/officeDocument/2006/relationships/image" Target="../media/image61.emf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2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/>
          <p:nvPr/>
        </p:nvSpPr>
        <p:spPr>
          <a:xfrm>
            <a:off x="0" y="-37708"/>
            <a:ext cx="5412509" cy="651361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2" y="147782"/>
            <a:ext cx="1228436" cy="122843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/>
        </p:nvSpPr>
        <p:spPr>
          <a:xfrm>
            <a:off x="1376218" y="382385"/>
            <a:ext cx="4036291" cy="736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800"/>
              <a:buFont typeface="Play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697C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Your Business Information Gateway to ASEAN and Beyond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697C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5782867" y="1489435"/>
            <a:ext cx="6189174" cy="1660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8"/>
              <a:buFont typeface="Play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EE2428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ASEAN Access: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8"/>
              <a:buFont typeface="Play"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Introduction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lay"/>
              <a:cs typeface="Arial"/>
              <a:sym typeface="Play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6249508" y="3893760"/>
            <a:ext cx="5120640" cy="498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6249507" y="4392214"/>
            <a:ext cx="5120641" cy="74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61;p1" descr="Text&#10;&#10;Description automatically generated with medium confidence">
            <a:extLst>
              <a:ext uri="{FF2B5EF4-FFF2-40B4-BE49-F238E27FC236}">
                <a16:creationId xmlns:a16="http://schemas.microsoft.com/office/drawing/2014/main" id="{1E699F3C-647B-421A-B70F-FB8A9FDBF4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2035" y="1013400"/>
            <a:ext cx="3251872" cy="5410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92E40DC9-30B4-45D6-8C1F-5B27C0D86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24" y="3160024"/>
            <a:ext cx="1692111" cy="1692518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443E2C9-E900-43AE-BC80-AC96A6370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0419" y="3160434"/>
            <a:ext cx="1692111" cy="1692111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CEB2861D-186E-4952-A9C6-41B818BBF8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8414" y="3160024"/>
            <a:ext cx="1692111" cy="1692111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82C96E0C-1BA3-4D23-A01B-9709C594C4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6409" y="3160025"/>
            <a:ext cx="1692111" cy="1692111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1D6C1D95-2D4F-4D8C-9BAC-5B51D112CA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4404" y="3160024"/>
            <a:ext cx="1692111" cy="1692111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90E9389C-BD65-4576-A481-243B091F08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3167" y="571901"/>
            <a:ext cx="1907358" cy="1907358"/>
          </a:xfrm>
          <a:prstGeom prst="rect">
            <a:avLst/>
          </a:prstGeom>
        </p:spPr>
      </p:pic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9806A889-8C74-4754-8109-55741C3DE2C1}"/>
              </a:ext>
            </a:extLst>
          </p:cNvPr>
          <p:cNvCxnSpPr>
            <a:stCxn id="16" idx="2"/>
            <a:endCxn id="4" idx="0"/>
          </p:cNvCxnSpPr>
          <p:nvPr/>
        </p:nvCxnSpPr>
        <p:spPr>
          <a:xfrm rot="5400000">
            <a:off x="3172281" y="565458"/>
            <a:ext cx="680765" cy="4508366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000716B4-6F0E-419F-8080-3B97E9576FC1}"/>
              </a:ext>
            </a:extLst>
          </p:cNvPr>
          <p:cNvCxnSpPr>
            <a:cxnSpLocks/>
          </p:cNvCxnSpPr>
          <p:nvPr/>
        </p:nvCxnSpPr>
        <p:spPr>
          <a:xfrm rot="5400000">
            <a:off x="3384367" y="3022731"/>
            <a:ext cx="408213" cy="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888B80D8-A839-4E71-A832-965F55E193CA}"/>
              </a:ext>
            </a:extLst>
          </p:cNvPr>
          <p:cNvCxnSpPr>
            <a:cxnSpLocks/>
            <a:stCxn id="16" idx="2"/>
            <a:endCxn id="14" idx="0"/>
          </p:cNvCxnSpPr>
          <p:nvPr/>
        </p:nvCxnSpPr>
        <p:spPr>
          <a:xfrm rot="16200000" flipH="1">
            <a:off x="7788271" y="457834"/>
            <a:ext cx="680765" cy="472361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277A3A6C-B0C0-4C15-AFA8-9163E6515CE0}"/>
              </a:ext>
            </a:extLst>
          </p:cNvPr>
          <p:cNvCxnSpPr>
            <a:cxnSpLocks/>
          </p:cNvCxnSpPr>
          <p:nvPr/>
        </p:nvCxnSpPr>
        <p:spPr>
          <a:xfrm rot="16200000" flipH="1">
            <a:off x="8000559" y="3022521"/>
            <a:ext cx="407804" cy="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DD94FD29-450A-445F-B5B1-F7F665A6C1E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562942" y="3022522"/>
            <a:ext cx="407806" cy="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Google Shape;62;p2">
            <a:extLst>
              <a:ext uri="{FF2B5EF4-FFF2-40B4-BE49-F238E27FC236}">
                <a16:creationId xmlns:a16="http://schemas.microsoft.com/office/drawing/2014/main" id="{A7B0FFFF-E603-42E9-A825-BA9F01BFD1D5}"/>
              </a:ext>
            </a:extLst>
          </p:cNvPr>
          <p:cNvSpPr txBox="1"/>
          <p:nvPr/>
        </p:nvSpPr>
        <p:spPr>
          <a:xfrm>
            <a:off x="937800" y="153285"/>
            <a:ext cx="7266658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400"/>
              <a:buFont typeface="Play"/>
              <a:buNone/>
            </a:pPr>
            <a:r>
              <a:rPr lang="en-US" sz="2400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ASEAN Access at a glance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315850A-9D9F-4442-9336-6D4F8E783E10}"/>
              </a:ext>
            </a:extLst>
          </p:cNvPr>
          <p:cNvSpPr txBox="1"/>
          <p:nvPr/>
        </p:nvSpPr>
        <p:spPr>
          <a:xfrm rot="5400000">
            <a:off x="8296373" y="3830669"/>
            <a:ext cx="2102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…………………………..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out OSMEP">
            <a:extLst>
              <a:ext uri="{FF2B5EF4-FFF2-40B4-BE49-F238E27FC236}">
                <a16:creationId xmlns:a16="http://schemas.microsoft.com/office/drawing/2014/main" id="{9CCE93D2-5CFE-4F1D-8808-F1373DF72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046" y="1756789"/>
            <a:ext cx="3309481" cy="133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08166-BBA1-4927-B419-C1B030666A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649" y="2976133"/>
            <a:ext cx="1033596" cy="103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416032-916D-442A-8541-8BBDA83C13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180" y="5128078"/>
            <a:ext cx="1847774" cy="13046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056068-76CE-4A0A-9469-B66112F092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006" y="487919"/>
            <a:ext cx="1563999" cy="1280709"/>
          </a:xfrm>
          <a:prstGeom prst="rect">
            <a:avLst/>
          </a:prstGeom>
          <a:noFill/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D92AEBF1-86F8-48B8-A08E-B9B3C78B0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91" y="506329"/>
            <a:ext cx="1200462" cy="1203990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73C51C06-3115-4D4B-92E7-156E00764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82" y="4278357"/>
            <a:ext cx="2564222" cy="116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12FAB11-9324-4ED0-BC38-2912734A80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383" y="1664091"/>
            <a:ext cx="1702550" cy="168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1F59C4-5C9B-4387-99F6-E278B95D75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042" y="3036413"/>
            <a:ext cx="1563999" cy="1174737"/>
          </a:xfrm>
          <a:prstGeom prst="rect">
            <a:avLst/>
          </a:prstGeom>
          <a:noFill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06E222D-C1FE-49EC-A0B2-DC3101ADB5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1" y="5470237"/>
            <a:ext cx="4336364" cy="921774"/>
          </a:xfrm>
          <a:prstGeom prst="rect">
            <a:avLst/>
          </a:prstGeom>
          <a:noFill/>
        </p:spPr>
      </p:pic>
      <p:pic>
        <p:nvPicPr>
          <p:cNvPr id="29" name="Picture 28" descr="Driving The Future | Young Entrepreneur Association Brunei (YEAB)">
            <a:extLst>
              <a:ext uri="{FF2B5EF4-FFF2-40B4-BE49-F238E27FC236}">
                <a16:creationId xmlns:a16="http://schemas.microsoft.com/office/drawing/2014/main" id="{A7CC7428-ECE0-4480-8DEC-FB73CA5C7CC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265" y="473406"/>
            <a:ext cx="1376606" cy="111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2F4C79-D0D3-4516-859B-7D136944670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961" y="2985476"/>
            <a:ext cx="1184401" cy="1329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PHILEXPORT (@PHILEXPORTMNL) | Twitter">
            <a:extLst>
              <a:ext uri="{FF2B5EF4-FFF2-40B4-BE49-F238E27FC236}">
                <a16:creationId xmlns:a16="http://schemas.microsoft.com/office/drawing/2014/main" id="{E0583E82-E632-417C-8FAB-BF629F5566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11" y="4044847"/>
            <a:ext cx="1632576" cy="163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 descr="Logo&#10;&#10;Description automatically generated">
            <a:extLst>
              <a:ext uri="{FF2B5EF4-FFF2-40B4-BE49-F238E27FC236}">
                <a16:creationId xmlns:a16="http://schemas.microsoft.com/office/drawing/2014/main" id="{185F7399-CB2E-4D30-B251-C38DDD5F0DA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59447" y="2166322"/>
            <a:ext cx="1979642" cy="5989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1A98C2C-A77E-4255-9162-278A932655F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220" y="519804"/>
            <a:ext cx="1171528" cy="1165626"/>
          </a:xfrm>
          <a:prstGeom prst="rect">
            <a:avLst/>
          </a:prstGeom>
          <a:noFill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C94957E-BDF1-4579-B69D-C7BECA52758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021" y="3022184"/>
            <a:ext cx="1086549" cy="126376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3161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49F09E5F-1609-4B54-8DE1-E62E9560B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81220" y="5630872"/>
          <a:ext cx="2825703" cy="765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8" imgW="2219635" imgH="600159" progId="Paint.Picture">
                  <p:embed/>
                </p:oleObj>
              </mc:Choice>
              <mc:Fallback>
                <p:oleObj name="Bitmap Image" r:id="rId18" imgW="2219635" imgH="600159" progId="Paint.Picture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49F09E5F-1609-4B54-8DE1-E62E9560B3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1220" y="5630872"/>
                        <a:ext cx="2825703" cy="7658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" name="Picture 42">
            <a:extLst>
              <a:ext uri="{FF2B5EF4-FFF2-40B4-BE49-F238E27FC236}">
                <a16:creationId xmlns:a16="http://schemas.microsoft.com/office/drawing/2014/main" id="{A62C1813-C9CD-4F12-BFED-4DEB31303DC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441" y="2054368"/>
            <a:ext cx="2870717" cy="710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45" descr="Diagram&#10;&#10;Description automatically generated">
            <a:extLst>
              <a:ext uri="{FF2B5EF4-FFF2-40B4-BE49-F238E27FC236}">
                <a16:creationId xmlns:a16="http://schemas.microsoft.com/office/drawing/2014/main" id="{4ECEA4B1-DB1E-4C8B-9D9B-D2E750676A2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flipH="1">
            <a:off x="677990" y="505018"/>
            <a:ext cx="1141032" cy="114103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EF78C922-E18F-4D4E-9A84-53BCD63D0B1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2" y="3015301"/>
            <a:ext cx="1315396" cy="102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Picture 91" descr="Icon&#10;&#10;Description automatically generated">
            <a:extLst>
              <a:ext uri="{FF2B5EF4-FFF2-40B4-BE49-F238E27FC236}">
                <a16:creationId xmlns:a16="http://schemas.microsoft.com/office/drawing/2014/main" id="{3E043EC1-7B5B-48EF-BB00-AE4CCC6DC7A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246177" y="1687634"/>
            <a:ext cx="963089" cy="1870902"/>
          </a:xfrm>
          <a:prstGeom prst="rect">
            <a:avLst/>
          </a:prstGeom>
        </p:spPr>
      </p:pic>
      <p:pic>
        <p:nvPicPr>
          <p:cNvPr id="93" name="Picture 92" descr="Logo, company name&#10;&#10;Description automatically generated">
            <a:extLst>
              <a:ext uri="{FF2B5EF4-FFF2-40B4-BE49-F238E27FC236}">
                <a16:creationId xmlns:a16="http://schemas.microsoft.com/office/drawing/2014/main" id="{8485DC2E-CFB3-405C-9532-8DC9464C8DBC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943" y="3109248"/>
            <a:ext cx="1119268" cy="111926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2A88CEF5-3A10-4E6F-9B96-EF649871B36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89" y="4327819"/>
            <a:ext cx="1793430" cy="97045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CD4D06BC-492D-4C12-9286-D4C187727832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2" r="23066"/>
          <a:stretch/>
        </p:blipFill>
        <p:spPr>
          <a:xfrm>
            <a:off x="10858667" y="505018"/>
            <a:ext cx="1258647" cy="1109775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9B58F60-1B38-4740-82BA-C48E86E8E38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13217" y="541803"/>
            <a:ext cx="1233256" cy="12149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F1A6B10-6A61-4A92-A81C-71A98D893ECB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502" y="523059"/>
            <a:ext cx="1179420" cy="117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AEDD4D2-EC99-4418-80B4-6F23E3EE67E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474" y="4522439"/>
            <a:ext cx="1749177" cy="578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22482897-84FD-4F4F-A6EF-954F8422894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326964" y="5549600"/>
            <a:ext cx="1727905" cy="75743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8B3FD78-F115-4401-BD7B-0242DD971DEB}"/>
              </a:ext>
            </a:extLst>
          </p:cNvPr>
          <p:cNvSpPr txBox="1"/>
          <p:nvPr/>
        </p:nvSpPr>
        <p:spPr>
          <a:xfrm>
            <a:off x="797136" y="47168"/>
            <a:ext cx="344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ASEAN Access: A Network</a:t>
            </a:r>
            <a:endParaRPr lang="en-GB" sz="2000" b="1" dirty="0">
              <a:solidFill>
                <a:schemeClr val="accent1"/>
              </a:solidFill>
              <a:latin typeface="Play" panose="020B0604020202020204" charset="0"/>
              <a:cs typeface="Play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9663" y="31232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0" name="Picture 59" descr="A picture containing text&#10;&#10;Description automatically generated">
            <a:extLst>
              <a:ext uri="{FF2B5EF4-FFF2-40B4-BE49-F238E27FC236}">
                <a16:creationId xmlns:a16="http://schemas.microsoft.com/office/drawing/2014/main" id="{6DB9B021-12FE-4382-BCB2-003EFF26E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456" y="906214"/>
            <a:ext cx="862104" cy="859184"/>
          </a:xfrm>
          <a:prstGeom prst="rect">
            <a:avLst/>
          </a:prstGeom>
        </p:spPr>
      </p:pic>
      <p:pic>
        <p:nvPicPr>
          <p:cNvPr id="64" name="Picture 63" descr="Diagram&#10;&#10;Description automatically generated">
            <a:extLst>
              <a:ext uri="{FF2B5EF4-FFF2-40B4-BE49-F238E27FC236}">
                <a16:creationId xmlns:a16="http://schemas.microsoft.com/office/drawing/2014/main" id="{8E100EB5-473C-4164-88EE-91D78A025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988" y="865166"/>
            <a:ext cx="954562" cy="954562"/>
          </a:xfrm>
          <a:prstGeom prst="rect">
            <a:avLst/>
          </a:prstGeom>
        </p:spPr>
      </p:pic>
      <p:pic>
        <p:nvPicPr>
          <p:cNvPr id="66" name="Picture 6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22F754D-23F1-401B-A5CE-027FEE814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4268" y="820849"/>
            <a:ext cx="966631" cy="9666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56473" y="187707"/>
            <a:ext cx="344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ASEAN Access: A Network</a:t>
            </a:r>
            <a:endParaRPr lang="en-GB" sz="2000" b="1" dirty="0">
              <a:solidFill>
                <a:schemeClr val="accent1"/>
              </a:solidFill>
              <a:latin typeface="Play" panose="020B0604020202020204" charset="0"/>
              <a:cs typeface="Play" panose="020B0604020202020204" charset="0"/>
            </a:endParaRPr>
          </a:p>
        </p:txBody>
      </p:sp>
      <p:pic>
        <p:nvPicPr>
          <p:cNvPr id="13" name="Picture 12" descr="Logo&#10;&#10;Description automatically generated with medium confidence">
            <a:extLst>
              <a:ext uri="{FF2B5EF4-FFF2-40B4-BE49-F238E27FC236}">
                <a16:creationId xmlns:a16="http://schemas.microsoft.com/office/drawing/2014/main" id="{2E8356EF-EB84-4EFF-B256-32A702A51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6076" y="3840642"/>
            <a:ext cx="1468648" cy="826114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3309F9E1-BC4C-4B94-AB28-6F723B7E67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7262" y="3760512"/>
            <a:ext cx="881997" cy="881997"/>
          </a:xfrm>
          <a:prstGeom prst="rect">
            <a:avLst/>
          </a:prstGeom>
        </p:spPr>
      </p:pic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071955A-887B-4404-8F10-A8D11BE6B2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370" y="5221401"/>
            <a:ext cx="1934739" cy="940646"/>
          </a:xfrm>
          <a:prstGeom prst="rect">
            <a:avLst/>
          </a:prstGeom>
        </p:spPr>
      </p:pic>
      <p:pic>
        <p:nvPicPr>
          <p:cNvPr id="9" name="Picture 8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3347BBDA-7928-4321-9543-5AD99873AE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9511" y="796554"/>
            <a:ext cx="1547326" cy="1078116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13BFE32-75DC-B993-115E-9A29F06E57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0373" y="2234667"/>
            <a:ext cx="2404817" cy="989132"/>
          </a:xfrm>
          <a:prstGeom prst="rect">
            <a:avLst/>
          </a:prstGeom>
        </p:spPr>
      </p:pic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BB56779-5694-F507-5767-14350D4B14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810" y="2148408"/>
            <a:ext cx="2061304" cy="1063337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85540A-DA2C-B377-FD21-55FB72C3FD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9145" y="3929926"/>
            <a:ext cx="1594018" cy="786382"/>
          </a:xfrm>
          <a:prstGeom prst="rect">
            <a:avLst/>
          </a:prstGeo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51869C14-B16F-3DBD-B518-25C83D44F4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2023" y="3653410"/>
            <a:ext cx="881997" cy="1131257"/>
          </a:xfrm>
          <a:prstGeom prst="rect">
            <a:avLst/>
          </a:prstGeom>
        </p:spPr>
      </p:pic>
      <p:pic>
        <p:nvPicPr>
          <p:cNvPr id="32" name="Picture 31" descr="Logo&#10;&#10;Description automatically generated with low confidence">
            <a:extLst>
              <a:ext uri="{FF2B5EF4-FFF2-40B4-BE49-F238E27FC236}">
                <a16:creationId xmlns:a16="http://schemas.microsoft.com/office/drawing/2014/main" id="{62AC95E8-E17A-C942-C9ED-E946A9A441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8775" y="2111667"/>
            <a:ext cx="2404817" cy="1202408"/>
          </a:xfrm>
          <a:prstGeom prst="rect">
            <a:avLst/>
          </a:prstGeom>
        </p:spPr>
      </p:pic>
      <p:pic>
        <p:nvPicPr>
          <p:cNvPr id="33" name="Picture 32" descr="Text&#10;&#10;Description automatically generated with low confidence">
            <a:extLst>
              <a:ext uri="{FF2B5EF4-FFF2-40B4-BE49-F238E27FC236}">
                <a16:creationId xmlns:a16="http://schemas.microsoft.com/office/drawing/2014/main" id="{A71BB1E1-3F5A-A644-9502-AD72A4C976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57050" y="5283599"/>
            <a:ext cx="2318260" cy="709596"/>
          </a:xfrm>
          <a:prstGeom prst="rect">
            <a:avLst/>
          </a:prstGeom>
        </p:spPr>
      </p:pic>
      <p:pic>
        <p:nvPicPr>
          <p:cNvPr id="34" name="Picture 8" descr="Myanmar Food Processors and Exporters Association - Home | Facebook">
            <a:extLst>
              <a:ext uri="{FF2B5EF4-FFF2-40B4-BE49-F238E27FC236}">
                <a16:creationId xmlns:a16="http://schemas.microsoft.com/office/drawing/2014/main" id="{95A4914F-D65B-B377-65FE-7BE83A5A4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075" y="634476"/>
            <a:ext cx="1122125" cy="142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A77954-BC5C-696A-6C48-6A6FA55502A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9886" y="5390254"/>
            <a:ext cx="4687376" cy="602941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637B20C-B260-8EDF-561E-B93E7312820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50141" y="2026863"/>
            <a:ext cx="1346471" cy="12926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A84941-3F6C-41BC-BFC5-35AD16C851D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59511" y="3639428"/>
            <a:ext cx="1224859" cy="122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9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0;p2">
            <a:extLst>
              <a:ext uri="{FF2B5EF4-FFF2-40B4-BE49-F238E27FC236}">
                <a16:creationId xmlns:a16="http://schemas.microsoft.com/office/drawing/2014/main" id="{B30E02E4-CBA5-4128-813C-993B615868C7}"/>
              </a:ext>
            </a:extLst>
          </p:cNvPr>
          <p:cNvSpPr txBox="1"/>
          <p:nvPr/>
        </p:nvSpPr>
        <p:spPr>
          <a:xfrm>
            <a:off x="2468481" y="190132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43E588-085F-41C7-B989-AB5ED6E79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98" y="685960"/>
            <a:ext cx="8683428" cy="6709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ABA583-BF2E-4882-A110-E40F293E4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74" y="1310767"/>
            <a:ext cx="11333852" cy="5225620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9B5D8D3-BB6E-4895-9649-DF3125AC1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601" y="0"/>
            <a:ext cx="913581" cy="91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2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0;p2">
            <a:extLst>
              <a:ext uri="{FF2B5EF4-FFF2-40B4-BE49-F238E27FC236}">
                <a16:creationId xmlns:a16="http://schemas.microsoft.com/office/drawing/2014/main" id="{B30E02E4-CBA5-4128-813C-993B615868C7}"/>
              </a:ext>
            </a:extLst>
          </p:cNvPr>
          <p:cNvSpPr txBox="1"/>
          <p:nvPr/>
        </p:nvSpPr>
        <p:spPr>
          <a:xfrm>
            <a:off x="2468481" y="190132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9B5D8D3-BB6E-4895-9649-DF3125AC1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376" y="0"/>
            <a:ext cx="913581" cy="913800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81EDC81-E823-4839-82FE-86CC6BDF3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30" y="4437"/>
            <a:ext cx="909363" cy="909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956997-6B38-4E07-9F88-798AF61C8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978" y="1404593"/>
            <a:ext cx="10936044" cy="5131299"/>
          </a:xfrm>
          <a:prstGeom prst="rect">
            <a:avLst/>
          </a:prstGeom>
        </p:spPr>
      </p:pic>
      <p:pic>
        <p:nvPicPr>
          <p:cNvPr id="13" name="Google Shape;100;p10" descr="Text&#10;&#10;Description automatically generated with low confidence">
            <a:extLst>
              <a:ext uri="{FF2B5EF4-FFF2-40B4-BE49-F238E27FC236}">
                <a16:creationId xmlns:a16="http://schemas.microsoft.com/office/drawing/2014/main" id="{CBF20EC9-0937-42B0-A744-19ABB1036AC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73118" y="1404593"/>
            <a:ext cx="1405166" cy="7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28FDCB-CC52-4122-A39F-B4CB8F4727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1703" y="728164"/>
            <a:ext cx="9012319" cy="5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9B5D8D3-BB6E-4895-9649-DF3125AC1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924" y="0"/>
            <a:ext cx="913581" cy="913800"/>
          </a:xfrm>
          <a:prstGeom prst="rect">
            <a:avLst/>
          </a:prstGeom>
        </p:spPr>
      </p:pic>
      <p:sp>
        <p:nvSpPr>
          <p:cNvPr id="10" name="Google Shape;70;p2">
            <a:extLst>
              <a:ext uri="{FF2B5EF4-FFF2-40B4-BE49-F238E27FC236}">
                <a16:creationId xmlns:a16="http://schemas.microsoft.com/office/drawing/2014/main" id="{A73146C4-61C3-4BFD-91C2-FE5DE083CB58}"/>
              </a:ext>
            </a:extLst>
          </p:cNvPr>
          <p:cNvSpPr txBox="1"/>
          <p:nvPr/>
        </p:nvSpPr>
        <p:spPr>
          <a:xfrm>
            <a:off x="3540233" y="27299"/>
            <a:ext cx="5111534" cy="495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0F1C9-75BB-4583-8F91-A2487ADE1FEC}"/>
              </a:ext>
            </a:extLst>
          </p:cNvPr>
          <p:cNvSpPr txBox="1"/>
          <p:nvPr/>
        </p:nvSpPr>
        <p:spPr>
          <a:xfrm>
            <a:off x="2165157" y="329944"/>
            <a:ext cx="254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5ACBB8-72C5-4F29-8368-4D493F99A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744" y="440185"/>
            <a:ext cx="8738512" cy="597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7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9B5D8D3-BB6E-4895-9649-DF3125AC1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44" y="0"/>
            <a:ext cx="913581" cy="913800"/>
          </a:xfrm>
          <a:prstGeom prst="rect">
            <a:avLst/>
          </a:prstGeom>
        </p:spPr>
      </p:pic>
      <p:grpSp>
        <p:nvGrpSpPr>
          <p:cNvPr id="5" name="Google Shape;259;p30">
            <a:extLst>
              <a:ext uri="{FF2B5EF4-FFF2-40B4-BE49-F238E27FC236}">
                <a16:creationId xmlns:a16="http://schemas.microsoft.com/office/drawing/2014/main" id="{A084639C-4E83-4A7D-8AFE-5B1F33688C79}"/>
              </a:ext>
            </a:extLst>
          </p:cNvPr>
          <p:cNvGrpSpPr/>
          <p:nvPr/>
        </p:nvGrpSpPr>
        <p:grpSpPr>
          <a:xfrm>
            <a:off x="4987547" y="2211899"/>
            <a:ext cx="2216905" cy="2996278"/>
            <a:chOff x="6387449" y="2450365"/>
            <a:chExt cx="2216905" cy="3155956"/>
          </a:xfrm>
        </p:grpSpPr>
        <p:sp>
          <p:nvSpPr>
            <p:cNvPr id="6" name="Google Shape;260;p30">
              <a:extLst>
                <a:ext uri="{FF2B5EF4-FFF2-40B4-BE49-F238E27FC236}">
                  <a16:creationId xmlns:a16="http://schemas.microsoft.com/office/drawing/2014/main" id="{1F2F2B58-2328-4216-AE51-5A5BC551DBDF}"/>
                </a:ext>
              </a:extLst>
            </p:cNvPr>
            <p:cNvSpPr/>
            <p:nvPr/>
          </p:nvSpPr>
          <p:spPr>
            <a:xfrm>
              <a:off x="6387449" y="3380282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 clean technology</a:t>
              </a: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10" name="Google Shape;261;p30">
              <a:extLst>
                <a:ext uri="{FF2B5EF4-FFF2-40B4-BE49-F238E27FC236}">
                  <a16:creationId xmlns:a16="http://schemas.microsoft.com/office/drawing/2014/main" id="{F1F39206-270C-4F61-A2B9-E8AD5C702996}"/>
                </a:ext>
              </a:extLst>
            </p:cNvPr>
            <p:cNvSpPr/>
            <p:nvPr/>
          </p:nvSpPr>
          <p:spPr>
            <a:xfrm>
              <a:off x="6387449" y="2450365"/>
              <a:ext cx="2216905" cy="2031694"/>
            </a:xfrm>
            <a:prstGeom prst="flowChartDocumen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" name="Google Shape;262;p30">
            <a:extLst>
              <a:ext uri="{FF2B5EF4-FFF2-40B4-BE49-F238E27FC236}">
                <a16:creationId xmlns:a16="http://schemas.microsoft.com/office/drawing/2014/main" id="{A36A4EFC-7A2D-4B50-AC73-3D1959551B62}"/>
              </a:ext>
            </a:extLst>
          </p:cNvPr>
          <p:cNvGrpSpPr/>
          <p:nvPr/>
        </p:nvGrpSpPr>
        <p:grpSpPr>
          <a:xfrm>
            <a:off x="7354281" y="1795191"/>
            <a:ext cx="2139751" cy="2996278"/>
            <a:chOff x="6387449" y="2450365"/>
            <a:chExt cx="2216905" cy="3155956"/>
          </a:xfrm>
        </p:grpSpPr>
        <p:sp>
          <p:nvSpPr>
            <p:cNvPr id="12" name="Google Shape;263;p30">
              <a:extLst>
                <a:ext uri="{FF2B5EF4-FFF2-40B4-BE49-F238E27FC236}">
                  <a16:creationId xmlns:a16="http://schemas.microsoft.com/office/drawing/2014/main" id="{3A77223A-CA34-41D7-B1BE-245E109BE23E}"/>
                </a:ext>
              </a:extLst>
            </p:cNvPr>
            <p:cNvSpPr/>
            <p:nvPr/>
          </p:nvSpPr>
          <p:spPr>
            <a:xfrm>
              <a:off x="6387449" y="3380282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digital/IT</a:t>
              </a: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13" name="Google Shape;264;p30">
              <a:extLst>
                <a:ext uri="{FF2B5EF4-FFF2-40B4-BE49-F238E27FC236}">
                  <a16:creationId xmlns:a16="http://schemas.microsoft.com/office/drawing/2014/main" id="{C3DBE32E-D258-4FCC-A34E-851E9C9E6DEA}"/>
                </a:ext>
              </a:extLst>
            </p:cNvPr>
            <p:cNvSpPr/>
            <p:nvPr/>
          </p:nvSpPr>
          <p:spPr>
            <a:xfrm>
              <a:off x="6387449" y="2450365"/>
              <a:ext cx="2216905" cy="2031694"/>
            </a:xfrm>
            <a:prstGeom prst="flowChartDocumen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265;p30">
            <a:extLst>
              <a:ext uri="{FF2B5EF4-FFF2-40B4-BE49-F238E27FC236}">
                <a16:creationId xmlns:a16="http://schemas.microsoft.com/office/drawing/2014/main" id="{0F235432-7B3A-4D38-8CE7-00634AEBCE2C}"/>
              </a:ext>
            </a:extLst>
          </p:cNvPr>
          <p:cNvGrpSpPr/>
          <p:nvPr/>
        </p:nvGrpSpPr>
        <p:grpSpPr>
          <a:xfrm>
            <a:off x="9643375" y="1232128"/>
            <a:ext cx="2269320" cy="2996278"/>
            <a:chOff x="6387449" y="2450365"/>
            <a:chExt cx="2216905" cy="3155956"/>
          </a:xfrm>
        </p:grpSpPr>
        <p:sp>
          <p:nvSpPr>
            <p:cNvPr id="15" name="Google Shape;266;p30">
              <a:extLst>
                <a:ext uri="{FF2B5EF4-FFF2-40B4-BE49-F238E27FC236}">
                  <a16:creationId xmlns:a16="http://schemas.microsoft.com/office/drawing/2014/main" id="{DE624FBD-6752-42C4-B16C-86E37EB3B947}"/>
                </a:ext>
              </a:extLst>
            </p:cNvPr>
            <p:cNvSpPr/>
            <p:nvPr/>
          </p:nvSpPr>
          <p:spPr>
            <a:xfrm>
              <a:off x="6387449" y="3380282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 manufacturing</a:t>
              </a: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16" name="Google Shape;267;p30">
              <a:extLst>
                <a:ext uri="{FF2B5EF4-FFF2-40B4-BE49-F238E27FC236}">
                  <a16:creationId xmlns:a16="http://schemas.microsoft.com/office/drawing/2014/main" id="{310E3503-12C0-4113-BCDA-18B2DC816892}"/>
                </a:ext>
              </a:extLst>
            </p:cNvPr>
            <p:cNvSpPr/>
            <p:nvPr/>
          </p:nvSpPr>
          <p:spPr>
            <a:xfrm>
              <a:off x="6387449" y="2450365"/>
              <a:ext cx="2216905" cy="2031694"/>
            </a:xfrm>
            <a:prstGeom prst="flowChartDocumen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68;p30">
            <a:extLst>
              <a:ext uri="{FF2B5EF4-FFF2-40B4-BE49-F238E27FC236}">
                <a16:creationId xmlns:a16="http://schemas.microsoft.com/office/drawing/2014/main" id="{01B3F450-15E4-4927-9132-1A5580D9C690}"/>
              </a:ext>
            </a:extLst>
          </p:cNvPr>
          <p:cNvGrpSpPr/>
          <p:nvPr/>
        </p:nvGrpSpPr>
        <p:grpSpPr>
          <a:xfrm>
            <a:off x="2522602" y="2223481"/>
            <a:ext cx="2259384" cy="2981819"/>
            <a:chOff x="2660159" y="3006691"/>
            <a:chExt cx="2259384" cy="2981819"/>
          </a:xfrm>
        </p:grpSpPr>
        <p:pic>
          <p:nvPicPr>
            <p:cNvPr id="18" name="Google Shape;269;p30">
              <a:extLst>
                <a:ext uri="{FF2B5EF4-FFF2-40B4-BE49-F238E27FC236}">
                  <a16:creationId xmlns:a16="http://schemas.microsoft.com/office/drawing/2014/main" id="{6DAE83F2-3314-4C6F-B2A8-A3502BC8FA3C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680434" y="3220177"/>
              <a:ext cx="2218834" cy="25548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270;p30">
              <a:extLst>
                <a:ext uri="{FF2B5EF4-FFF2-40B4-BE49-F238E27FC236}">
                  <a16:creationId xmlns:a16="http://schemas.microsoft.com/office/drawing/2014/main" id="{8089A1CF-1B3D-4A19-87DC-CF0D008DDF11}"/>
                </a:ext>
              </a:extLst>
            </p:cNvPr>
            <p:cNvSpPr/>
            <p:nvPr/>
          </p:nvSpPr>
          <p:spPr>
            <a:xfrm>
              <a:off x="2660159" y="3006691"/>
              <a:ext cx="2259384" cy="2981819"/>
            </a:xfrm>
            <a:prstGeom prst="rect">
              <a:avLst/>
            </a:prstGeom>
            <a:noFill/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271;p30">
            <a:extLst>
              <a:ext uri="{FF2B5EF4-FFF2-40B4-BE49-F238E27FC236}">
                <a16:creationId xmlns:a16="http://schemas.microsoft.com/office/drawing/2014/main" id="{8C5618DD-8D9C-4B91-8C16-970F7E7F9E69}"/>
              </a:ext>
            </a:extLst>
          </p:cNvPr>
          <p:cNvGrpSpPr/>
          <p:nvPr/>
        </p:nvGrpSpPr>
        <p:grpSpPr>
          <a:xfrm>
            <a:off x="114837" y="1547331"/>
            <a:ext cx="2259384" cy="2989090"/>
            <a:chOff x="170338" y="2855017"/>
            <a:chExt cx="2259384" cy="2989090"/>
          </a:xfrm>
        </p:grpSpPr>
        <p:pic>
          <p:nvPicPr>
            <p:cNvPr id="21" name="Google Shape;272;p30">
              <a:extLst>
                <a:ext uri="{FF2B5EF4-FFF2-40B4-BE49-F238E27FC236}">
                  <a16:creationId xmlns:a16="http://schemas.microsoft.com/office/drawing/2014/main" id="{1993FC3D-2531-4FAC-BC74-DECDEC986E2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8058" y="2855017"/>
              <a:ext cx="2235204" cy="25948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Google Shape;273;p30">
              <a:extLst>
                <a:ext uri="{FF2B5EF4-FFF2-40B4-BE49-F238E27FC236}">
                  <a16:creationId xmlns:a16="http://schemas.microsoft.com/office/drawing/2014/main" id="{5DAFD402-62BB-4906-8E1A-057802832D24}"/>
                </a:ext>
              </a:extLst>
            </p:cNvPr>
            <p:cNvSpPr/>
            <p:nvPr/>
          </p:nvSpPr>
          <p:spPr>
            <a:xfrm>
              <a:off x="170338" y="2862288"/>
              <a:ext cx="2259384" cy="2981819"/>
            </a:xfrm>
            <a:prstGeom prst="rect">
              <a:avLst/>
            </a:prstGeom>
            <a:noFill/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74;p30">
            <a:extLst>
              <a:ext uri="{FF2B5EF4-FFF2-40B4-BE49-F238E27FC236}">
                <a16:creationId xmlns:a16="http://schemas.microsoft.com/office/drawing/2014/main" id="{E1C6C91A-B4EC-4D6C-AEAE-27DC5257FC1A}"/>
              </a:ext>
            </a:extLst>
          </p:cNvPr>
          <p:cNvSpPr txBox="1"/>
          <p:nvPr/>
        </p:nvSpPr>
        <p:spPr>
          <a:xfrm>
            <a:off x="169601" y="3918117"/>
            <a:ext cx="22593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Sector brief on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agriculture</a:t>
            </a:r>
            <a:endParaRPr sz="1400" b="0" i="0" u="none" strike="noStrike" cap="none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" name="Google Shape;275;p30">
            <a:extLst>
              <a:ext uri="{FF2B5EF4-FFF2-40B4-BE49-F238E27FC236}">
                <a16:creationId xmlns:a16="http://schemas.microsoft.com/office/drawing/2014/main" id="{5C342A4F-EFDD-4BB7-B864-ED3F6AE5B3EF}"/>
              </a:ext>
            </a:extLst>
          </p:cNvPr>
          <p:cNvSpPr txBox="1"/>
          <p:nvPr/>
        </p:nvSpPr>
        <p:spPr>
          <a:xfrm>
            <a:off x="2551638" y="4681879"/>
            <a:ext cx="22593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Sector brief on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food and beverages</a:t>
            </a:r>
            <a:endParaRPr sz="1400" b="0" i="0" u="none" strike="noStrike" cap="none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5" name="Google Shape;70;p2">
            <a:extLst>
              <a:ext uri="{FF2B5EF4-FFF2-40B4-BE49-F238E27FC236}">
                <a16:creationId xmlns:a16="http://schemas.microsoft.com/office/drawing/2014/main" id="{E4C6209C-246B-4B20-B618-670E7B481987}"/>
              </a:ext>
            </a:extLst>
          </p:cNvPr>
          <p:cNvSpPr txBox="1"/>
          <p:nvPr/>
        </p:nvSpPr>
        <p:spPr>
          <a:xfrm>
            <a:off x="1789751" y="124931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  <p:extLst>
      <p:ext uri="{BB962C8B-B14F-4D97-AF65-F5344CB8AC3E}">
        <p14:creationId xmlns:p14="http://schemas.microsoft.com/office/powerpoint/2010/main" val="11433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6E8C771D-1FE8-4B48-872A-F274E2518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922" y="1046372"/>
            <a:ext cx="1998808" cy="19988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9B2E9A-2FF7-4EDC-9DE9-17F8B2A54CE4}"/>
              </a:ext>
            </a:extLst>
          </p:cNvPr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D0C9B1-C6C6-AC98-1927-0A84F9781C3A}"/>
              </a:ext>
            </a:extLst>
          </p:cNvPr>
          <p:cNvSpPr txBox="1"/>
          <p:nvPr/>
        </p:nvSpPr>
        <p:spPr>
          <a:xfrm>
            <a:off x="2536624" y="3384698"/>
            <a:ext cx="711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>
                <a:latin typeface="Calibri" panose="020F0502020204030204" pitchFamily="34" charset="0"/>
                <a:cs typeface="Calibri" panose="020F0502020204030204" pitchFamily="34" charset="0"/>
              </a:rPr>
              <a:t>BUSINESS AND MATCHMAKING EVENTS</a:t>
            </a:r>
          </a:p>
        </p:txBody>
      </p:sp>
    </p:spTree>
    <p:extLst>
      <p:ext uri="{BB962C8B-B14F-4D97-AF65-F5344CB8AC3E}">
        <p14:creationId xmlns:p14="http://schemas.microsoft.com/office/powerpoint/2010/main" val="16481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6E8C771D-1FE8-4B48-872A-F274E2518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16" y="98193"/>
            <a:ext cx="948179" cy="948179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4429C14A-C5B2-4F35-B504-0AFE9C443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15" y="1159491"/>
            <a:ext cx="948180" cy="9481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9B2E9A-2FF7-4EDC-9DE9-17F8B2A54CE4}"/>
              </a:ext>
            </a:extLst>
          </p:cNvPr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0B8142-8A6A-C3C8-CD78-80D62147F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514" y="679281"/>
            <a:ext cx="6143988" cy="3458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12680C-A313-D0DA-B621-5E4AB5851E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3967" y="1073794"/>
            <a:ext cx="7963522" cy="5282990"/>
          </a:xfrm>
          <a:prstGeom prst="rect">
            <a:avLst/>
          </a:prstGeom>
        </p:spPr>
      </p:pic>
      <p:pic>
        <p:nvPicPr>
          <p:cNvPr id="16" name="Google Shape;209;p3">
            <a:extLst>
              <a:ext uri="{FF2B5EF4-FFF2-40B4-BE49-F238E27FC236}">
                <a16:creationId xmlns:a16="http://schemas.microsoft.com/office/drawing/2014/main" id="{F007D725-EAEB-096A-0776-4EEBFBAE7DB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72674" y="211542"/>
            <a:ext cx="6429375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B9B2E9A-2FF7-4EDC-9DE9-17F8B2A54CE4}"/>
              </a:ext>
            </a:extLst>
          </p:cNvPr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667134-D188-21A5-5E73-477C3AF09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344" y="0"/>
            <a:ext cx="10732556" cy="652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9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B9B2E9A-2FF7-4EDC-9DE9-17F8B2A54CE4}"/>
              </a:ext>
            </a:extLst>
          </p:cNvPr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77F499-D302-F381-94DC-72736B5AA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655" y="0"/>
            <a:ext cx="10953345" cy="645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8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70;p2">
            <a:extLst>
              <a:ext uri="{FF2B5EF4-FFF2-40B4-BE49-F238E27FC236}">
                <a16:creationId xmlns:a16="http://schemas.microsoft.com/office/drawing/2014/main" id="{A73146C4-61C3-4BFD-91C2-FE5DE083CB58}"/>
              </a:ext>
            </a:extLst>
          </p:cNvPr>
          <p:cNvSpPr txBox="1"/>
          <p:nvPr/>
        </p:nvSpPr>
        <p:spPr>
          <a:xfrm>
            <a:off x="3161631" y="82030"/>
            <a:ext cx="5111534" cy="495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0F1C9-75BB-4583-8F91-A2487ADE1FEC}"/>
              </a:ext>
            </a:extLst>
          </p:cNvPr>
          <p:cNvSpPr txBox="1"/>
          <p:nvPr/>
        </p:nvSpPr>
        <p:spPr>
          <a:xfrm>
            <a:off x="2165157" y="329944"/>
            <a:ext cx="254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6F32B9-2515-433F-A70E-CF8B54302BAD}"/>
              </a:ext>
            </a:extLst>
          </p:cNvPr>
          <p:cNvSpPr txBox="1"/>
          <p:nvPr/>
        </p:nvSpPr>
        <p:spPr>
          <a:xfrm>
            <a:off x="3768514" y="1246511"/>
            <a:ext cx="5449956" cy="189346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Long-term multi-event platform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Virtual business matchmaking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One registration = lifetime access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Business community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Product / technology showcase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2AE3E15-EFEE-4B90-AAD9-F2AFAB784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43" y="577858"/>
            <a:ext cx="2129603" cy="21296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348723-A854-4A5B-88DA-F5799EB515E0}"/>
              </a:ext>
            </a:extLst>
          </p:cNvPr>
          <p:cNvSpPr txBox="1"/>
          <p:nvPr/>
        </p:nvSpPr>
        <p:spPr>
          <a:xfrm>
            <a:off x="3768514" y="696529"/>
            <a:ext cx="4504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are the advantages of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ASEAN Access </a:t>
            </a:r>
            <a:r>
              <a:rPr lang="en-GB" dirty="0">
                <a:solidFill>
                  <a:srgbClr val="FF0000"/>
                </a:solidFill>
              </a:rPr>
              <a:t>MATCH</a:t>
            </a:r>
            <a:r>
              <a:rPr lang="en-GB" dirty="0"/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642A1E-E2C5-444B-AA67-A967C2EA8488}"/>
              </a:ext>
            </a:extLst>
          </p:cNvPr>
          <p:cNvSpPr txBox="1"/>
          <p:nvPr/>
        </p:nvSpPr>
        <p:spPr>
          <a:xfrm>
            <a:off x="3771864" y="4166288"/>
            <a:ext cx="5712603" cy="78547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 dirty="0">
                <a:latin typeface="Play" panose="020B0604020202020204" charset="0"/>
                <a:cs typeface="Play" panose="020B0604020202020204" charset="0"/>
              </a:rPr>
              <a:t>Registered</a:t>
            </a: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 members of ASEAN Access – free of charge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Network Partners – free of charge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430D9C-5F85-4722-8998-FB3E268A4895}"/>
              </a:ext>
            </a:extLst>
          </p:cNvPr>
          <p:cNvSpPr txBox="1"/>
          <p:nvPr/>
        </p:nvSpPr>
        <p:spPr>
          <a:xfrm>
            <a:off x="3768514" y="3566426"/>
            <a:ext cx="4504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Who can use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ASEAN Access </a:t>
            </a:r>
            <a:r>
              <a:rPr lang="en-GB" dirty="0">
                <a:solidFill>
                  <a:srgbClr val="FF0000"/>
                </a:solidFill>
              </a:rPr>
              <a:t>MATCH</a:t>
            </a:r>
            <a:r>
              <a:rPr lang="en-GB" dirty="0"/>
              <a:t>?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AB333CE-D6CE-43DA-B2BB-070F41531593}"/>
              </a:ext>
            </a:extLst>
          </p:cNvPr>
          <p:cNvSpPr/>
          <p:nvPr/>
        </p:nvSpPr>
        <p:spPr>
          <a:xfrm>
            <a:off x="7324928" y="1455271"/>
            <a:ext cx="350195" cy="8599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AAED53-761B-4B0B-BB40-693731D08996}"/>
              </a:ext>
            </a:extLst>
          </p:cNvPr>
          <p:cNvSpPr txBox="1"/>
          <p:nvPr/>
        </p:nvSpPr>
        <p:spPr>
          <a:xfrm>
            <a:off x="7840494" y="1638564"/>
            <a:ext cx="1381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Increased efficiency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9161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0F1C9-75BB-4583-8F91-A2487ADE1FEC}"/>
              </a:ext>
            </a:extLst>
          </p:cNvPr>
          <p:cNvSpPr txBox="1"/>
          <p:nvPr/>
        </p:nvSpPr>
        <p:spPr>
          <a:xfrm>
            <a:off x="2165157" y="329944"/>
            <a:ext cx="254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D68D97-0AA1-19DF-96A2-7F8A6717A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069" y="329944"/>
            <a:ext cx="10535931" cy="5719929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4515DECF-B569-ECE0-81CA-F25D9E027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875" y="808127"/>
            <a:ext cx="1809509" cy="180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76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0;p2">
            <a:extLst>
              <a:ext uri="{FF2B5EF4-FFF2-40B4-BE49-F238E27FC236}">
                <a16:creationId xmlns:a16="http://schemas.microsoft.com/office/drawing/2014/main" id="{2DB2D4A2-D8DF-424A-BDC3-76193217418A}"/>
              </a:ext>
            </a:extLst>
          </p:cNvPr>
          <p:cNvSpPr txBox="1"/>
          <p:nvPr/>
        </p:nvSpPr>
        <p:spPr>
          <a:xfrm>
            <a:off x="894205" y="127416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Cooperation: open invitation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B3D8FF-5B2C-4CA1-AEE6-03F8D41322EE}"/>
              </a:ext>
            </a:extLst>
          </p:cNvPr>
          <p:cNvSpPr txBox="1"/>
          <p:nvPr/>
        </p:nvSpPr>
        <p:spPr>
          <a:xfrm>
            <a:off x="777597" y="984275"/>
            <a:ext cx="4422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Who should collaborate with ASEAN Access?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F0FEB-4E1A-4AAA-ACFA-30806BD673FD}"/>
              </a:ext>
            </a:extLst>
          </p:cNvPr>
          <p:cNvSpPr txBox="1"/>
          <p:nvPr/>
        </p:nvSpPr>
        <p:spPr>
          <a:xfrm>
            <a:off x="894205" y="1473392"/>
            <a:ext cx="4952118" cy="102188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Public and private sector organisations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Offering internationalisation and business support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With a membership-base or easy access to businesses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8105E7-B058-4A6A-B5BA-371F4B731A38}"/>
              </a:ext>
            </a:extLst>
          </p:cNvPr>
          <p:cNvSpPr txBox="1"/>
          <p:nvPr/>
        </p:nvSpPr>
        <p:spPr>
          <a:xfrm>
            <a:off x="6719971" y="984275"/>
            <a:ext cx="4422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Why collaborate with ASEAN Access?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F4E6CD-6BA2-4B6D-86E6-9D7B24A1DDBD}"/>
              </a:ext>
            </a:extLst>
          </p:cNvPr>
          <p:cNvSpPr txBox="1"/>
          <p:nvPr/>
        </p:nvSpPr>
        <p:spPr>
          <a:xfrm>
            <a:off x="6719969" y="1473393"/>
            <a:ext cx="4577825" cy="102188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Free use of </a:t>
            </a:r>
            <a:r>
              <a:rPr lang="en-GB" dirty="0">
                <a:solidFill>
                  <a:srgbClr val="0070C0"/>
                </a:solidFill>
              </a:rPr>
              <a:t>ASEAN Access </a:t>
            </a:r>
            <a:r>
              <a:rPr lang="en-GB" dirty="0">
                <a:solidFill>
                  <a:srgbClr val="FF0000"/>
                </a:solidFill>
              </a:rPr>
              <a:t>MATCH</a:t>
            </a:r>
            <a:r>
              <a:rPr lang="en-GB" dirty="0"/>
              <a:t> and </a:t>
            </a:r>
            <a:r>
              <a:rPr lang="en-GB" dirty="0">
                <a:solidFill>
                  <a:schemeClr val="accent2"/>
                </a:solidFill>
              </a:rPr>
              <a:t>LEARN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Access to a large regional and international network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Increased visibility and opportunities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9BF7B7-8363-462E-B588-F150142E7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768" y="2850427"/>
            <a:ext cx="7419975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3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0"/>
          <p:cNvSpPr txBox="1"/>
          <p:nvPr/>
        </p:nvSpPr>
        <p:spPr>
          <a:xfrm>
            <a:off x="1" y="443471"/>
            <a:ext cx="6720840" cy="622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4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4" name="Google Shape;394;p10"/>
          <p:cNvSpPr txBox="1"/>
          <p:nvPr/>
        </p:nvSpPr>
        <p:spPr>
          <a:xfrm>
            <a:off x="1031860" y="1262633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5" name="Google Shape;395;p10"/>
          <p:cNvSpPr txBox="1"/>
          <p:nvPr/>
        </p:nvSpPr>
        <p:spPr>
          <a:xfrm>
            <a:off x="1031860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Brunei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6" name="Google Shape;396;p10"/>
          <p:cNvSpPr txBox="1"/>
          <p:nvPr/>
        </p:nvSpPr>
        <p:spPr>
          <a:xfrm>
            <a:off x="1031860" y="2105684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 dirty="0" err="1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សូមអរគុណ</a:t>
            </a:r>
            <a:r>
              <a:rPr lang="en-US" sz="2000" b="1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។ </a:t>
            </a:r>
            <a:endParaRPr sz="2000" b="0" i="0" u="none" strike="noStrike" cap="none" dirty="0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7" name="Google Shape;397;p10"/>
          <p:cNvSpPr txBox="1"/>
          <p:nvPr/>
        </p:nvSpPr>
        <p:spPr>
          <a:xfrm>
            <a:off x="1031860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Cambodia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8" name="Google Shape;398;p10"/>
          <p:cNvSpPr txBox="1"/>
          <p:nvPr/>
        </p:nvSpPr>
        <p:spPr>
          <a:xfrm>
            <a:off x="1031860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9" name="Google Shape;399;p10"/>
          <p:cNvSpPr txBox="1"/>
          <p:nvPr/>
        </p:nvSpPr>
        <p:spPr>
          <a:xfrm>
            <a:off x="1031860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Indonesia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0" name="Google Shape;400;p10"/>
          <p:cNvSpPr txBox="1"/>
          <p:nvPr/>
        </p:nvSpPr>
        <p:spPr>
          <a:xfrm>
            <a:off x="1031860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ຂອບໃຈ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1" name="Google Shape;401;p10"/>
          <p:cNvSpPr txBox="1"/>
          <p:nvPr/>
        </p:nvSpPr>
        <p:spPr>
          <a:xfrm>
            <a:off x="1031860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 PDR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2" name="Google Shape;402;p10"/>
          <p:cNvSpPr txBox="1"/>
          <p:nvPr/>
        </p:nvSpPr>
        <p:spPr>
          <a:xfrm>
            <a:off x="1031860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3" name="Google Shape;403;p10"/>
          <p:cNvSpPr txBox="1"/>
          <p:nvPr/>
        </p:nvSpPr>
        <p:spPr>
          <a:xfrm>
            <a:off x="1031860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Malaysia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4" name="Google Shape;404;p10"/>
          <p:cNvSpPr txBox="1"/>
          <p:nvPr/>
        </p:nvSpPr>
        <p:spPr>
          <a:xfrm>
            <a:off x="3609328" y="1262633"/>
            <a:ext cx="2371061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ကျေးဇူးတင်ပါတယ်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5" name="Google Shape;405;p10"/>
          <p:cNvSpPr txBox="1"/>
          <p:nvPr/>
        </p:nvSpPr>
        <p:spPr>
          <a:xfrm>
            <a:off x="3904808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Myanmar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6" name="Google Shape;406;p10"/>
          <p:cNvSpPr txBox="1"/>
          <p:nvPr/>
        </p:nvSpPr>
        <p:spPr>
          <a:xfrm>
            <a:off x="3779449" y="2105684"/>
            <a:ext cx="2020185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Salamat Sa Iyo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7" name="Google Shape;407;p10"/>
          <p:cNvSpPr txBox="1"/>
          <p:nvPr/>
        </p:nvSpPr>
        <p:spPr>
          <a:xfrm>
            <a:off x="3904808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The Philippines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8" name="Google Shape;408;p10"/>
          <p:cNvSpPr txBox="1"/>
          <p:nvPr/>
        </p:nvSpPr>
        <p:spPr>
          <a:xfrm>
            <a:off x="3904808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9" name="Google Shape;409;p10"/>
          <p:cNvSpPr txBox="1"/>
          <p:nvPr/>
        </p:nvSpPr>
        <p:spPr>
          <a:xfrm>
            <a:off x="3904808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Singapore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0" name="Google Shape;410;p10"/>
          <p:cNvSpPr txBox="1"/>
          <p:nvPr/>
        </p:nvSpPr>
        <p:spPr>
          <a:xfrm>
            <a:off x="3904808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ขอบคุณ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1" name="Google Shape;411;p10"/>
          <p:cNvSpPr txBox="1"/>
          <p:nvPr/>
        </p:nvSpPr>
        <p:spPr>
          <a:xfrm>
            <a:off x="3904808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Thailand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2" name="Google Shape;412;p10"/>
          <p:cNvSpPr txBox="1"/>
          <p:nvPr/>
        </p:nvSpPr>
        <p:spPr>
          <a:xfrm>
            <a:off x="3904808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Calibri"/>
                <a:ea typeface="Calibri"/>
                <a:cs typeface="Calibri"/>
                <a:sym typeface="Calibri"/>
              </a:rPr>
              <a:t>cảm ơn bạn </a:t>
            </a:r>
            <a:endParaRPr sz="2000" b="0" i="0" u="none" strike="noStrike" cap="none">
              <a:solidFill>
                <a:srgbClr val="00697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0"/>
          <p:cNvSpPr txBox="1"/>
          <p:nvPr/>
        </p:nvSpPr>
        <p:spPr>
          <a:xfrm>
            <a:off x="3904808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Viet Nam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4" name="Google Shape;414;p10"/>
          <p:cNvSpPr/>
          <p:nvPr/>
        </p:nvSpPr>
        <p:spPr>
          <a:xfrm>
            <a:off x="2973994" y="5757965"/>
            <a:ext cx="2891246" cy="41265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0"/>
          <p:cNvSpPr txBox="1"/>
          <p:nvPr/>
        </p:nvSpPr>
        <p:spPr>
          <a:xfrm>
            <a:off x="1406378" y="5830524"/>
            <a:ext cx="5652935" cy="49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www.aseanaccess.com</a:t>
            </a: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416" name="Google Shape;416;p10" descr="Magnifying glass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883" y="5823020"/>
            <a:ext cx="286512" cy="28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8624" r="34589" b="-3440"/>
          <a:stretch/>
        </p:blipFill>
        <p:spPr>
          <a:xfrm>
            <a:off x="2199769" y="5863582"/>
            <a:ext cx="450742" cy="28426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10"/>
          <p:cNvSpPr/>
          <p:nvPr/>
        </p:nvSpPr>
        <p:spPr>
          <a:xfrm>
            <a:off x="2050044" y="5700055"/>
            <a:ext cx="545199" cy="528473"/>
          </a:xfrm>
          <a:prstGeom prst="ellipse">
            <a:avLst/>
          </a:prstGeom>
          <a:solidFill>
            <a:srgbClr val="0069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77752" b="-19632"/>
          <a:stretch/>
        </p:blipFill>
        <p:spPr>
          <a:xfrm>
            <a:off x="2233978" y="5769172"/>
            <a:ext cx="259266" cy="3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5240" y="12904"/>
            <a:ext cx="6318517" cy="6504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20648</TotalTime>
  <Words>222</Words>
  <Application>Microsoft Macintosh PowerPoint</Application>
  <PresentationFormat>Widescreen</PresentationFormat>
  <Paragraphs>76</Paragraphs>
  <Slides>16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Play</vt:lpstr>
      <vt:lpstr>Calibri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3674</dc:creator>
  <cp:lastModifiedBy>Triin Udris</cp:lastModifiedBy>
  <cp:revision>102</cp:revision>
  <dcterms:created xsi:type="dcterms:W3CDTF">2021-08-18T09:52:18Z</dcterms:created>
  <dcterms:modified xsi:type="dcterms:W3CDTF">2022-08-10T03:28:18Z</dcterms:modified>
</cp:coreProperties>
</file>