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73" r:id="rId3"/>
    <p:sldId id="296" r:id="rId4"/>
    <p:sldId id="316" r:id="rId5"/>
    <p:sldId id="298" r:id="rId6"/>
    <p:sldId id="311" r:id="rId7"/>
    <p:sldId id="312" r:id="rId8"/>
    <p:sldId id="259" r:id="rId9"/>
    <p:sldId id="313" r:id="rId10"/>
    <p:sldId id="303" r:id="rId11"/>
    <p:sldId id="308" r:id="rId12"/>
    <p:sldId id="314" r:id="rId13"/>
    <p:sldId id="315" r:id="rId14"/>
    <p:sldId id="258" r:id="rId15"/>
    <p:sldId id="295" r:id="rId16"/>
    <p:sldId id="290" r:id="rId17"/>
  </p:sldIdLst>
  <p:sldSz cx="12192000" cy="6858000"/>
  <p:notesSz cx="6807200" cy="9939338"/>
  <p:embeddedFontLst>
    <p:embeddedFont>
      <p:font typeface="Calibri" panose="020F0502020204030204" pitchFamily="34" charset="0"/>
      <p:regular r:id="rId19"/>
      <p:bold r:id="rId20"/>
      <p:italic r:id="rId21"/>
      <p:boldItalic r:id="rId22"/>
    </p:embeddedFont>
    <p:embeddedFont>
      <p:font typeface="Play" pitchFamily="2"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NY12BHC3Wu1xQzFxnGIBab0GHd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tsadathan Kachathan" initials="KK" lastIdx="9" clrIdx="0">
    <p:extLst>
      <p:ext uri="{19B8F6BF-5375-455C-9EA6-DF929625EA0E}">
        <p15:presenceInfo xmlns:p15="http://schemas.microsoft.com/office/powerpoint/2012/main" userId="Kritsadathan Kachath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E7D0830-75A3-469E-A520-D82C376C6B4B}">
  <a:tblStyle styleId="{7E7D0830-75A3-469E-A520-D82C376C6B4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AA5A1AC-C29D-4081-B06F-48CC2B5143DD}"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5226" autoAdjust="0"/>
  </p:normalViewPr>
  <p:slideViewPr>
    <p:cSldViewPr snapToGrid="0">
      <p:cViewPr varScale="1">
        <p:scale>
          <a:sx n="110" d="100"/>
          <a:sy n="110" d="100"/>
        </p:scale>
        <p:origin x="672"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6-02T16:00:18.493" idx="1">
    <p:pos x="5218" y="160"/>
    <p:text>Is the title aim to say anything? I think the title doesn't go with the below information. I think we can just simply delete it.</p:text>
    <p:extLst>
      <p:ext uri="{C676402C-5697-4E1C-873F-D02D1690AC5C}">
        <p15:threadingInfo xmlns:p15="http://schemas.microsoft.com/office/powerpoint/2012/main" timeZoneBias="-420"/>
      </p:ext>
    </p:extLst>
  </p:cm>
  <p:cm authorId="1" dt="2022-06-02T16:03:39.657" idx="2">
    <p:pos x="5218" y="296"/>
    <p:text>This applies to all slides that title "Internationalization Support"</p:text>
    <p:extLst>
      <p:ext uri="{C676402C-5697-4E1C-873F-D02D1690AC5C}">
        <p15:threadingInfo xmlns:p15="http://schemas.microsoft.com/office/powerpoint/2012/main" timeZoneBias="-420">
          <p15:parentCm authorId="1"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6-02T16:18:48.647" idx="7">
    <p:pos x="10" y="10"/>
    <p:text>This slide can be deleted.</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6-02T16:23:01.216" idx="9">
    <p:pos x="6070" y="394"/>
    <p:text>This slide can be the website in brief. What ASEAN Access offers beyond service provide like online training, market access, events, business matchmaking. Then we can go more details on ASEAN Access Match on next slides.</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3663" y="746125"/>
            <a:ext cx="6621462"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 name="Google Shape;53;p1: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01165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780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282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3025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16830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3237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75946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9949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691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6509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9759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24: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p2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0583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24: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p2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9610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0:notes"/>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1" name="Google Shape;391;p1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4"/>
        <p:cNvGrpSpPr/>
        <p:nvPr/>
      </p:nvGrpSpPr>
      <p:grpSpPr>
        <a:xfrm>
          <a:off x="0" y="0"/>
          <a:ext cx="0" cy="0"/>
          <a:chOff x="0" y="0"/>
          <a:chExt cx="0" cy="0"/>
        </a:xfrm>
      </p:grpSpPr>
      <p:grpSp>
        <p:nvGrpSpPr>
          <p:cNvPr id="35" name="Google Shape;35;p21"/>
          <p:cNvGrpSpPr/>
          <p:nvPr/>
        </p:nvGrpSpPr>
        <p:grpSpPr>
          <a:xfrm>
            <a:off x="330770" y="1279507"/>
            <a:ext cx="3985099" cy="3836707"/>
            <a:chOff x="330770" y="1279507"/>
            <a:chExt cx="3985099" cy="3836707"/>
          </a:xfrm>
        </p:grpSpPr>
        <p:pic>
          <p:nvPicPr>
            <p:cNvPr id="36" name="Google Shape;36;p21" descr="Shape&#10;&#10;Description automatically generated"/>
            <p:cNvPicPr preferRelativeResize="0"/>
            <p:nvPr/>
          </p:nvPicPr>
          <p:blipFill rotWithShape="1">
            <a:blip r:embed="rId2">
              <a:alphaModFix/>
            </a:blip>
            <a:srcRect/>
            <a:stretch/>
          </p:blipFill>
          <p:spPr>
            <a:xfrm>
              <a:off x="330770" y="4513277"/>
              <a:ext cx="944269" cy="602937"/>
            </a:xfrm>
            <a:prstGeom prst="rect">
              <a:avLst/>
            </a:prstGeom>
            <a:noFill/>
            <a:ln>
              <a:noFill/>
            </a:ln>
          </p:spPr>
        </p:pic>
        <p:pic>
          <p:nvPicPr>
            <p:cNvPr id="37" name="Google Shape;37;p21" descr="Shape&#10;&#10;Description automatically generated"/>
            <p:cNvPicPr preferRelativeResize="0"/>
            <p:nvPr/>
          </p:nvPicPr>
          <p:blipFill rotWithShape="1">
            <a:blip r:embed="rId3">
              <a:alphaModFix/>
            </a:blip>
            <a:srcRect/>
            <a:stretch/>
          </p:blipFill>
          <p:spPr>
            <a:xfrm>
              <a:off x="3371600" y="1279507"/>
              <a:ext cx="944269" cy="602937"/>
            </a:xfrm>
            <a:prstGeom prst="rect">
              <a:avLst/>
            </a:prstGeom>
            <a:noFill/>
            <a:ln>
              <a:noFill/>
            </a:ln>
          </p:spPr>
        </p:pic>
      </p:grpSp>
      <p:pic>
        <p:nvPicPr>
          <p:cNvPr id="38" name="Google Shape;38;p21"/>
          <p:cNvPicPr preferRelativeResize="0"/>
          <p:nvPr/>
        </p:nvPicPr>
        <p:blipFill rotWithShape="1">
          <a:blip r:embed="rId4">
            <a:alphaModFix/>
          </a:blip>
          <a:srcRect l="11978" r="13757" b="-467"/>
          <a:stretch/>
        </p:blipFill>
        <p:spPr>
          <a:xfrm>
            <a:off x="4929448" y="-11060"/>
            <a:ext cx="7281949" cy="6537508"/>
          </a:xfrm>
          <a:prstGeom prst="rect">
            <a:avLst/>
          </a:prstGeom>
          <a:noFill/>
          <a:ln>
            <a:noFill/>
          </a:ln>
        </p:spPr>
      </p:pic>
      <p:sp>
        <p:nvSpPr>
          <p:cNvPr id="39" name="Google Shape;39;p21"/>
          <p:cNvSpPr/>
          <p:nvPr/>
        </p:nvSpPr>
        <p:spPr>
          <a:xfrm>
            <a:off x="4929448" y="5789373"/>
            <a:ext cx="7273636" cy="776232"/>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40" name="Google Shape;40;p21"/>
          <p:cNvPicPr preferRelativeResize="0"/>
          <p:nvPr/>
        </p:nvPicPr>
        <p:blipFill rotWithShape="1">
          <a:blip r:embed="rId5">
            <a:alphaModFix/>
          </a:blip>
          <a:srcRect/>
          <a:stretch/>
        </p:blipFill>
        <p:spPr>
          <a:xfrm>
            <a:off x="1" y="6520873"/>
            <a:ext cx="7085380" cy="337127"/>
          </a:xfrm>
          <a:prstGeom prst="rect">
            <a:avLst/>
          </a:prstGeom>
          <a:noFill/>
          <a:ln>
            <a:noFill/>
          </a:ln>
        </p:spPr>
      </p:pic>
      <p:pic>
        <p:nvPicPr>
          <p:cNvPr id="41" name="Google Shape;41;p21"/>
          <p:cNvPicPr preferRelativeResize="0"/>
          <p:nvPr/>
        </p:nvPicPr>
        <p:blipFill rotWithShape="1">
          <a:blip r:embed="rId5">
            <a:alphaModFix/>
          </a:blip>
          <a:srcRect/>
          <a:stretch/>
        </p:blipFill>
        <p:spPr>
          <a:xfrm>
            <a:off x="5106620" y="6520873"/>
            <a:ext cx="7085380" cy="3371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42"/>
        <p:cNvGrpSpPr/>
        <p:nvPr/>
      </p:nvGrpSpPr>
      <p:grpSpPr>
        <a:xfrm>
          <a:off x="0" y="0"/>
          <a:ext cx="0" cy="0"/>
          <a:chOff x="0" y="0"/>
          <a:chExt cx="0" cy="0"/>
        </a:xfrm>
      </p:grpSpPr>
      <p:pic>
        <p:nvPicPr>
          <p:cNvPr id="43" name="Google Shape;43;p22"/>
          <p:cNvPicPr preferRelativeResize="0"/>
          <p:nvPr/>
        </p:nvPicPr>
        <p:blipFill rotWithShape="1">
          <a:blip r:embed="rId2">
            <a:alphaModFix/>
          </a:blip>
          <a:srcRect b="66006"/>
          <a:stretch/>
        </p:blipFill>
        <p:spPr>
          <a:xfrm>
            <a:off x="0" y="-171966"/>
            <a:ext cx="12192001" cy="2762250"/>
          </a:xfrm>
          <a:prstGeom prst="rect">
            <a:avLst/>
          </a:prstGeom>
          <a:noFill/>
          <a:ln>
            <a:noFill/>
          </a:ln>
        </p:spPr>
      </p:pic>
      <p:pic>
        <p:nvPicPr>
          <p:cNvPr id="44" name="Google Shape;44;p22"/>
          <p:cNvPicPr preferRelativeResize="0"/>
          <p:nvPr/>
        </p:nvPicPr>
        <p:blipFill rotWithShape="1">
          <a:blip r:embed="rId3">
            <a:alphaModFix/>
          </a:blip>
          <a:srcRect/>
          <a:stretch/>
        </p:blipFill>
        <p:spPr>
          <a:xfrm>
            <a:off x="78365" y="58994"/>
            <a:ext cx="1232557" cy="1232557"/>
          </a:xfrm>
          <a:prstGeom prst="rect">
            <a:avLst/>
          </a:prstGeom>
          <a:noFill/>
          <a:ln>
            <a:noFill/>
          </a:ln>
        </p:spPr>
      </p:pic>
      <p:sp>
        <p:nvSpPr>
          <p:cNvPr id="45" name="Google Shape;45;p22"/>
          <p:cNvSpPr/>
          <p:nvPr/>
        </p:nvSpPr>
        <p:spPr>
          <a:xfrm>
            <a:off x="0" y="2094578"/>
            <a:ext cx="12192000" cy="5143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6"/>
        <p:cNvGrpSpPr/>
        <p:nvPr/>
      </p:nvGrpSpPr>
      <p:grpSpPr>
        <a:xfrm>
          <a:off x="0" y="0"/>
          <a:ext cx="0" cy="0"/>
          <a:chOff x="0" y="0"/>
          <a:chExt cx="0" cy="0"/>
        </a:xfrm>
      </p:grpSpPr>
      <p:sp>
        <p:nvSpPr>
          <p:cNvPr id="47" name="Google Shape;47;p23"/>
          <p:cNvSpPr/>
          <p:nvPr/>
        </p:nvSpPr>
        <p:spPr>
          <a:xfrm>
            <a:off x="6728149" y="5630416"/>
            <a:ext cx="5463851" cy="888669"/>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48" name="Google Shape;48;p23"/>
          <p:cNvPicPr preferRelativeResize="0"/>
          <p:nvPr/>
        </p:nvPicPr>
        <p:blipFill rotWithShape="1">
          <a:blip r:embed="rId2">
            <a:alphaModFix/>
          </a:blip>
          <a:srcRect l="33806" t="328" r="10650" b="13034"/>
          <a:stretch/>
        </p:blipFill>
        <p:spPr>
          <a:xfrm>
            <a:off x="6728149" y="0"/>
            <a:ext cx="5463851" cy="5687568"/>
          </a:xfrm>
          <a:prstGeom prst="rect">
            <a:avLst/>
          </a:prstGeom>
          <a:noFill/>
          <a:ln>
            <a:noFill/>
          </a:ln>
        </p:spPr>
      </p:pic>
      <p:pic>
        <p:nvPicPr>
          <p:cNvPr id="49" name="Google Shape;49;p23"/>
          <p:cNvPicPr preferRelativeResize="0"/>
          <p:nvPr/>
        </p:nvPicPr>
        <p:blipFill rotWithShape="1">
          <a:blip r:embed="rId3">
            <a:alphaModFix/>
          </a:blip>
          <a:srcRect/>
          <a:stretch/>
        </p:blipFill>
        <p:spPr>
          <a:xfrm>
            <a:off x="1" y="6520873"/>
            <a:ext cx="7085380" cy="337127"/>
          </a:xfrm>
          <a:prstGeom prst="rect">
            <a:avLst/>
          </a:prstGeom>
          <a:noFill/>
          <a:ln>
            <a:noFill/>
          </a:ln>
        </p:spPr>
      </p:pic>
      <p:pic>
        <p:nvPicPr>
          <p:cNvPr id="50" name="Google Shape;50;p23"/>
          <p:cNvPicPr preferRelativeResize="0"/>
          <p:nvPr/>
        </p:nvPicPr>
        <p:blipFill rotWithShape="1">
          <a:blip r:embed="rId3">
            <a:alphaModFix/>
          </a:blip>
          <a:srcRect/>
          <a:stretch/>
        </p:blipFill>
        <p:spPr>
          <a:xfrm>
            <a:off x="5106620" y="6520873"/>
            <a:ext cx="7085380" cy="33712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3"/>
          <p:cNvPicPr preferRelativeResize="0"/>
          <p:nvPr/>
        </p:nvPicPr>
        <p:blipFill rotWithShape="1">
          <a:blip r:embed="rId6">
            <a:alphaModFix/>
          </a:blip>
          <a:srcRect/>
          <a:stretch/>
        </p:blipFill>
        <p:spPr>
          <a:xfrm>
            <a:off x="165236" y="155044"/>
            <a:ext cx="621146" cy="621146"/>
          </a:xfrm>
          <a:prstGeom prst="rect">
            <a:avLst/>
          </a:prstGeom>
          <a:noFill/>
          <a:ln>
            <a:noFill/>
          </a:ln>
        </p:spPr>
      </p:pic>
      <p:pic>
        <p:nvPicPr>
          <p:cNvPr id="7" name="Google Shape;7;p13"/>
          <p:cNvPicPr preferRelativeResize="0"/>
          <p:nvPr/>
        </p:nvPicPr>
        <p:blipFill rotWithShape="1">
          <a:blip r:embed="rId7">
            <a:alphaModFix/>
          </a:blip>
          <a:srcRect/>
          <a:stretch/>
        </p:blipFill>
        <p:spPr>
          <a:xfrm>
            <a:off x="1" y="6520873"/>
            <a:ext cx="7085380" cy="337127"/>
          </a:xfrm>
          <a:prstGeom prst="rect">
            <a:avLst/>
          </a:prstGeom>
          <a:noFill/>
          <a:ln>
            <a:noFill/>
          </a:ln>
        </p:spPr>
      </p:pic>
      <p:pic>
        <p:nvPicPr>
          <p:cNvPr id="8" name="Google Shape;8;p13"/>
          <p:cNvPicPr preferRelativeResize="0"/>
          <p:nvPr/>
        </p:nvPicPr>
        <p:blipFill rotWithShape="1">
          <a:blip r:embed="rId7">
            <a:alphaModFix/>
          </a:blip>
          <a:srcRect/>
          <a:stretch/>
        </p:blipFill>
        <p:spPr>
          <a:xfrm>
            <a:off x="5106620" y="6520873"/>
            <a:ext cx="7085380" cy="33712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omments" Target="../comments/comment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eg"/><Relationship Id="rId18" Type="http://schemas.openxmlformats.org/officeDocument/2006/relationships/oleObject" Target="../embeddings/oleObject1.bin"/><Relationship Id="rId26" Type="http://schemas.openxmlformats.org/officeDocument/2006/relationships/image" Target="../media/image65.png"/><Relationship Id="rId3" Type="http://schemas.openxmlformats.org/officeDocument/2006/relationships/image" Target="../media/image43.png"/><Relationship Id="rId21" Type="http://schemas.openxmlformats.org/officeDocument/2006/relationships/image" Target="../media/image60.jpeg"/><Relationship Id="rId7" Type="http://schemas.openxmlformats.org/officeDocument/2006/relationships/image" Target="../media/image47.jpg"/><Relationship Id="rId12" Type="http://schemas.openxmlformats.org/officeDocument/2006/relationships/image" Target="../media/image52.png"/><Relationship Id="rId17" Type="http://schemas.openxmlformats.org/officeDocument/2006/relationships/image" Target="../media/image57.jpeg"/><Relationship Id="rId25" Type="http://schemas.openxmlformats.org/officeDocument/2006/relationships/image" Target="../media/image64.png"/><Relationship Id="rId2" Type="http://schemas.openxmlformats.org/officeDocument/2006/relationships/notesSlide" Target="../notesSlides/notesSlide14.xml"/><Relationship Id="rId16" Type="http://schemas.openxmlformats.org/officeDocument/2006/relationships/image" Target="../media/image56.png"/><Relationship Id="rId20" Type="http://schemas.openxmlformats.org/officeDocument/2006/relationships/image" Target="../media/image59.png"/><Relationship Id="rId29"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24" Type="http://schemas.openxmlformats.org/officeDocument/2006/relationships/image" Target="../media/image63.jpeg"/><Relationship Id="rId5" Type="http://schemas.openxmlformats.org/officeDocument/2006/relationships/image" Target="../media/image45.png"/><Relationship Id="rId15" Type="http://schemas.openxmlformats.org/officeDocument/2006/relationships/image" Target="../media/image55.png"/><Relationship Id="rId23" Type="http://schemas.openxmlformats.org/officeDocument/2006/relationships/image" Target="../media/image62.PNG"/><Relationship Id="rId28" Type="http://schemas.openxmlformats.org/officeDocument/2006/relationships/image" Target="../media/image67.png"/><Relationship Id="rId10" Type="http://schemas.openxmlformats.org/officeDocument/2006/relationships/image" Target="../media/image50.png"/><Relationship Id="rId19" Type="http://schemas.openxmlformats.org/officeDocument/2006/relationships/image" Target="../media/image58.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jpeg"/><Relationship Id="rId22" Type="http://schemas.openxmlformats.org/officeDocument/2006/relationships/image" Target="../media/image61.png"/><Relationship Id="rId27" Type="http://schemas.openxmlformats.org/officeDocument/2006/relationships/image" Target="../media/image66.PNG"/><Relationship Id="rId30" Type="http://schemas.openxmlformats.org/officeDocument/2006/relationships/image" Target="../media/image69.PNG"/></Relationships>
</file>

<file path=ppt/slides/_rels/slide1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jpg"/><Relationship Id="rId3" Type="http://schemas.openxmlformats.org/officeDocument/2006/relationships/image" Target="../media/image70.jpeg"/><Relationship Id="rId7" Type="http://schemas.openxmlformats.org/officeDocument/2006/relationships/image" Target="../media/image74.png"/><Relationship Id="rId12" Type="http://schemas.openxmlformats.org/officeDocument/2006/relationships/image" Target="../media/image79.jpg"/><Relationship Id="rId2" Type="http://schemas.openxmlformats.org/officeDocument/2006/relationships/notesSlide" Target="../notesSlides/notesSlide15.xml"/><Relationship Id="rId16" Type="http://schemas.openxmlformats.org/officeDocument/2006/relationships/image" Target="../media/image83.jpe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jpeg"/><Relationship Id="rId15" Type="http://schemas.openxmlformats.org/officeDocument/2006/relationships/image" Target="../media/image82.PNG"/><Relationship Id="rId10" Type="http://schemas.openxmlformats.org/officeDocument/2006/relationships/image" Target="../media/image77.jpe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
          <p:cNvSpPr/>
          <p:nvPr/>
        </p:nvSpPr>
        <p:spPr>
          <a:xfrm>
            <a:off x="0" y="-37708"/>
            <a:ext cx="5412509" cy="651361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56" name="Google Shape;56;p1"/>
          <p:cNvPicPr preferRelativeResize="0"/>
          <p:nvPr/>
        </p:nvPicPr>
        <p:blipFill rotWithShape="1">
          <a:blip r:embed="rId3">
            <a:alphaModFix/>
          </a:blip>
          <a:srcRect/>
          <a:stretch/>
        </p:blipFill>
        <p:spPr>
          <a:xfrm>
            <a:off x="147782" y="147782"/>
            <a:ext cx="1228436" cy="1228436"/>
          </a:xfrm>
          <a:prstGeom prst="rect">
            <a:avLst/>
          </a:prstGeom>
          <a:noFill/>
          <a:ln>
            <a:noFill/>
          </a:ln>
        </p:spPr>
      </p:pic>
      <p:sp>
        <p:nvSpPr>
          <p:cNvPr id="57" name="Google Shape;57;p1"/>
          <p:cNvSpPr txBox="1"/>
          <p:nvPr/>
        </p:nvSpPr>
        <p:spPr>
          <a:xfrm>
            <a:off x="1376218" y="382385"/>
            <a:ext cx="4036291" cy="736716"/>
          </a:xfrm>
          <a:prstGeom prst="rect">
            <a:avLst/>
          </a:prstGeom>
          <a:noFill/>
          <a:ln>
            <a:noFill/>
          </a:ln>
        </p:spPr>
        <p:txBody>
          <a:bodyPr spcFirstLastPara="1" wrap="square" lIns="91425" tIns="45700" rIns="91425" bIns="45700" anchor="t" anchorCtr="0">
            <a:normAutofit/>
          </a:bodyPr>
          <a:lstStyle/>
          <a:p>
            <a:pPr marL="0" marR="0" lvl="0" indent="0" algn="l" defTabSz="914400" rtl="0" eaLnBrk="1" fontAlgn="auto" latinLnBrk="0" hangingPunct="1">
              <a:lnSpc>
                <a:spcPct val="90000"/>
              </a:lnSpc>
              <a:spcBef>
                <a:spcPts val="0"/>
              </a:spcBef>
              <a:spcAft>
                <a:spcPts val="0"/>
              </a:spcAft>
              <a:buClr>
                <a:srgbClr val="00697C"/>
              </a:buClr>
              <a:buSzPts val="1800"/>
              <a:buFont typeface="Play"/>
              <a:buNone/>
              <a:tabLst/>
              <a:defRPr/>
            </a:pPr>
            <a:r>
              <a:rPr kumimoji="0" lang="en-US" sz="1800" b="0" i="0" u="none" strike="noStrike" kern="0" cap="none" spc="0" normalizeH="0" baseline="0" noProof="0">
                <a:ln>
                  <a:noFill/>
                </a:ln>
                <a:solidFill>
                  <a:srgbClr val="00697C"/>
                </a:solidFill>
                <a:effectLst/>
                <a:uLnTx/>
                <a:uFillTx/>
                <a:latin typeface="Play"/>
                <a:ea typeface="Play"/>
                <a:cs typeface="Play"/>
                <a:sym typeface="Play"/>
              </a:rPr>
              <a:t>Your Business Information Gateway to ASEAN and Beyond</a:t>
            </a:r>
            <a:endParaRPr kumimoji="0" sz="1800" b="0" i="0" u="none" strike="noStrike" kern="0" cap="none" spc="0" normalizeH="0" baseline="0" noProof="0">
              <a:ln>
                <a:noFill/>
              </a:ln>
              <a:solidFill>
                <a:srgbClr val="00697C"/>
              </a:solidFill>
              <a:effectLst/>
              <a:uLnTx/>
              <a:uFillTx/>
              <a:latin typeface="Play"/>
              <a:ea typeface="Play"/>
              <a:cs typeface="Play"/>
              <a:sym typeface="Play"/>
            </a:endParaRPr>
          </a:p>
        </p:txBody>
      </p:sp>
      <p:sp>
        <p:nvSpPr>
          <p:cNvPr id="58" name="Google Shape;58;p1"/>
          <p:cNvSpPr txBox="1"/>
          <p:nvPr/>
        </p:nvSpPr>
        <p:spPr>
          <a:xfrm>
            <a:off x="5725027" y="1210837"/>
            <a:ext cx="6403058" cy="2202889"/>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defTabSz="914400" rtl="0" eaLnBrk="1" fontAlgn="auto" latinLnBrk="0" hangingPunct="1">
              <a:lnSpc>
                <a:spcPct val="90000"/>
              </a:lnSpc>
              <a:spcBef>
                <a:spcPts val="0"/>
              </a:spcBef>
              <a:spcAft>
                <a:spcPts val="0"/>
              </a:spcAft>
              <a:buClr>
                <a:srgbClr val="EE2428"/>
              </a:buClr>
              <a:buSzPct val="108108"/>
              <a:buFont typeface="Play"/>
              <a:buNone/>
              <a:tabLst/>
              <a:defRPr/>
            </a:pPr>
            <a:r>
              <a:rPr lang="en-US" sz="4000" dirty="0">
                <a:solidFill>
                  <a:srgbClr val="FF0000"/>
                </a:solidFill>
                <a:latin typeface="Play"/>
                <a:sym typeface="Play"/>
              </a:rPr>
              <a:t>ASEAN Access </a:t>
            </a:r>
          </a:p>
          <a:p>
            <a:pPr marL="0" marR="0" lvl="0" indent="0" algn="ctr" defTabSz="914400" rtl="0" eaLnBrk="1" fontAlgn="auto" latinLnBrk="0" hangingPunct="1">
              <a:lnSpc>
                <a:spcPct val="90000"/>
              </a:lnSpc>
              <a:spcBef>
                <a:spcPts val="0"/>
              </a:spcBef>
              <a:spcAft>
                <a:spcPts val="0"/>
              </a:spcAft>
              <a:buClr>
                <a:srgbClr val="EE2428"/>
              </a:buClr>
              <a:buSzPct val="108108"/>
              <a:buFont typeface="Play"/>
              <a:buNone/>
              <a:tabLst/>
              <a:defRPr/>
            </a:pPr>
            <a:r>
              <a:rPr lang="en-US" sz="4000" dirty="0">
                <a:solidFill>
                  <a:srgbClr val="FF0000"/>
                </a:solidFill>
                <a:latin typeface="Play"/>
                <a:sym typeface="Play"/>
              </a:rPr>
              <a:t>&amp;</a:t>
            </a:r>
            <a:r>
              <a:rPr kumimoji="0" lang="en-US" sz="4400" b="0" i="0" u="none" strike="noStrike" kern="0" cap="none" spc="0" normalizeH="0" baseline="0" noProof="0" dirty="0">
                <a:ln>
                  <a:noFill/>
                </a:ln>
                <a:solidFill>
                  <a:srgbClr val="FF0000"/>
                </a:solidFill>
                <a:effectLst/>
                <a:uLnTx/>
                <a:uFillTx/>
                <a:latin typeface="Play"/>
                <a:ea typeface="Play"/>
                <a:cs typeface="Play"/>
                <a:sym typeface="Play"/>
              </a:rPr>
              <a:t> </a:t>
            </a:r>
          </a:p>
          <a:p>
            <a:pPr marL="0" marR="0" lvl="0" indent="0" algn="ctr" defTabSz="914400" rtl="0" eaLnBrk="1" fontAlgn="auto" latinLnBrk="0" hangingPunct="1">
              <a:lnSpc>
                <a:spcPct val="90000"/>
              </a:lnSpc>
              <a:spcBef>
                <a:spcPts val="0"/>
              </a:spcBef>
              <a:spcAft>
                <a:spcPts val="0"/>
              </a:spcAft>
              <a:buClr>
                <a:srgbClr val="EE2428"/>
              </a:buClr>
              <a:buSzPct val="108108"/>
              <a:buFont typeface="Play"/>
              <a:buNone/>
              <a:tabLst/>
              <a:defRPr/>
            </a:pPr>
            <a:r>
              <a:rPr lang="en-US" sz="4000" dirty="0">
                <a:solidFill>
                  <a:srgbClr val="FF0000"/>
                </a:solidFill>
                <a:latin typeface="Play"/>
                <a:sym typeface="Play"/>
              </a:rPr>
              <a:t>ASEAN Access </a:t>
            </a:r>
            <a:r>
              <a:rPr kumimoji="0" lang="en-US" sz="4400" b="0" i="0" u="none" strike="noStrike" kern="0" cap="none" spc="0" normalizeH="0" baseline="0" noProof="0" dirty="0">
                <a:ln>
                  <a:noFill/>
                </a:ln>
                <a:solidFill>
                  <a:srgbClr val="EE2428"/>
                </a:solidFill>
                <a:effectLst/>
                <a:uLnTx/>
                <a:uFillTx/>
                <a:latin typeface="Play"/>
                <a:ea typeface="Play"/>
                <a:cs typeface="Play"/>
                <a:sym typeface="Play"/>
              </a:rPr>
              <a:t>MATCH: </a:t>
            </a:r>
          </a:p>
          <a:p>
            <a:pPr marL="0" marR="0" lvl="0" indent="0" algn="ctr" defTabSz="914400" rtl="0" eaLnBrk="1" fontAlgn="auto" latinLnBrk="0" hangingPunct="1">
              <a:lnSpc>
                <a:spcPct val="90000"/>
              </a:lnSpc>
              <a:spcBef>
                <a:spcPts val="0"/>
              </a:spcBef>
              <a:spcAft>
                <a:spcPts val="0"/>
              </a:spcAft>
              <a:buClr>
                <a:srgbClr val="EE2428"/>
              </a:buClr>
              <a:buSzPct val="108108"/>
              <a:buFont typeface="Play"/>
              <a:buNone/>
              <a:tabLst/>
              <a:defRPr/>
            </a:pPr>
            <a:r>
              <a:rPr kumimoji="0" lang="en-GB" sz="4000" b="0" i="0" u="none" strike="noStrike" kern="0" cap="none" spc="0" normalizeH="0" baseline="0" noProof="0" dirty="0">
                <a:ln>
                  <a:noFill/>
                </a:ln>
                <a:solidFill>
                  <a:srgbClr val="002060"/>
                </a:solidFill>
                <a:effectLst/>
                <a:uLnTx/>
                <a:uFillTx/>
                <a:latin typeface="Play"/>
                <a:ea typeface="Play"/>
                <a:cs typeface="Play"/>
                <a:sym typeface="Play"/>
              </a:rPr>
              <a:t>Introduction</a:t>
            </a:r>
            <a:endParaRPr kumimoji="0" sz="4800" b="0" i="0" u="none" strike="noStrike" kern="0" cap="none" spc="0" normalizeH="0" baseline="0" noProof="0" dirty="0">
              <a:ln>
                <a:noFill/>
              </a:ln>
              <a:solidFill>
                <a:srgbClr val="002060"/>
              </a:solidFill>
              <a:effectLst/>
              <a:uLnTx/>
              <a:uFillTx/>
              <a:latin typeface="Play"/>
              <a:cs typeface="Arial"/>
              <a:sym typeface="Play"/>
            </a:endParaRPr>
          </a:p>
        </p:txBody>
      </p:sp>
      <p:sp>
        <p:nvSpPr>
          <p:cNvPr id="59" name="Google Shape;59;p1"/>
          <p:cNvSpPr txBox="1"/>
          <p:nvPr/>
        </p:nvSpPr>
        <p:spPr>
          <a:xfrm>
            <a:off x="6249508" y="3893760"/>
            <a:ext cx="5120640" cy="498454"/>
          </a:xfrm>
          <a:prstGeom prst="rect">
            <a:avLst/>
          </a:prstGeom>
          <a:noFill/>
          <a:ln>
            <a:noFill/>
          </a:ln>
        </p:spPr>
        <p:txBody>
          <a:bodyPr spcFirstLastPara="1" wrap="square" lIns="91425" tIns="45700" rIns="91425" bIns="45700" anchor="t" anchorCtr="0">
            <a:normAutofit/>
          </a:bodyPr>
          <a:lstStyle/>
          <a:p>
            <a:pPr marL="0" marR="0" lvl="0" indent="0" algn="ctr" defTabSz="914400" rtl="0" eaLnBrk="1" fontAlgn="auto" latinLnBrk="0" hangingPunct="1">
              <a:lnSpc>
                <a:spcPct val="90000"/>
              </a:lnSpc>
              <a:spcBef>
                <a:spcPts val="0"/>
              </a:spcBef>
              <a:spcAft>
                <a:spcPts val="0"/>
              </a:spcAft>
              <a:buClr>
                <a:srgbClr val="00697C"/>
              </a:buClr>
              <a:buSzPts val="2200"/>
              <a:buFont typeface="Play"/>
              <a:buNone/>
              <a:tabLst/>
              <a:defRPr/>
            </a:pPr>
            <a:endParaRPr kumimoji="0" sz="1400" b="0" i="0" u="none" strike="noStrike" kern="0" cap="none" spc="0" normalizeH="0" baseline="0" noProof="0">
              <a:ln>
                <a:noFill/>
              </a:ln>
              <a:solidFill>
                <a:srgbClr val="000000"/>
              </a:solidFill>
              <a:effectLst/>
              <a:uLnTx/>
              <a:uFillTx/>
              <a:latin typeface="Play"/>
              <a:ea typeface="Play"/>
              <a:cs typeface="Play"/>
              <a:sym typeface="Play"/>
            </a:endParaRPr>
          </a:p>
        </p:txBody>
      </p:sp>
      <p:sp>
        <p:nvSpPr>
          <p:cNvPr id="60" name="Google Shape;60;p1"/>
          <p:cNvSpPr txBox="1"/>
          <p:nvPr/>
        </p:nvSpPr>
        <p:spPr>
          <a:xfrm>
            <a:off x="6249508" y="4249884"/>
            <a:ext cx="5268042" cy="1118681"/>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defTabSz="914400" rtl="0" eaLnBrk="1" fontAlgn="auto" latinLnBrk="0" hangingPunct="1">
              <a:lnSpc>
                <a:spcPct val="90000"/>
              </a:lnSpc>
              <a:spcBef>
                <a:spcPts val="0"/>
              </a:spcBef>
              <a:spcAft>
                <a:spcPts val="0"/>
              </a:spcAft>
              <a:buClr>
                <a:srgbClr val="00697C"/>
              </a:buClr>
              <a:buSzPts val="2200"/>
              <a:buFont typeface="Play"/>
              <a:buNone/>
              <a:tabLst/>
              <a:defRPr/>
            </a:pPr>
            <a:r>
              <a:rPr kumimoji="0" lang="en-US" sz="2200" b="1" i="0" u="none" strike="noStrike" kern="0" cap="none" spc="0" normalizeH="0" baseline="0" noProof="0" dirty="0">
                <a:ln>
                  <a:noFill/>
                </a:ln>
                <a:solidFill>
                  <a:srgbClr val="00697C"/>
                </a:solidFill>
                <a:effectLst/>
                <a:uLnTx/>
                <a:uFillTx/>
                <a:latin typeface="Play"/>
                <a:ea typeface="Play"/>
                <a:cs typeface="Play"/>
                <a:sym typeface="Play"/>
              </a:rPr>
              <a:t>Triin Udris</a:t>
            </a:r>
            <a:endParaRPr lang="en-US" dirty="0">
              <a:ea typeface="Play"/>
            </a:endParaRPr>
          </a:p>
          <a:p>
            <a:pPr marL="0" marR="0" lvl="0" indent="0" algn="ctr" defTabSz="914400" rtl="0" eaLnBrk="1" fontAlgn="auto" latinLnBrk="0" hangingPunct="1">
              <a:lnSpc>
                <a:spcPct val="90000"/>
              </a:lnSpc>
              <a:spcBef>
                <a:spcPts val="0"/>
              </a:spcBef>
              <a:spcAft>
                <a:spcPts val="0"/>
              </a:spcAft>
              <a:buClr>
                <a:srgbClr val="00697C"/>
              </a:buClr>
              <a:buSzPts val="2200"/>
              <a:buFont typeface="Play"/>
              <a:buNone/>
              <a:tabLst/>
              <a:defRPr/>
            </a:pPr>
            <a:r>
              <a:rPr kumimoji="0" lang="en-US" sz="2200" i="0" u="none" strike="noStrike" kern="0" cap="none" spc="0" normalizeH="0" baseline="0" noProof="0" dirty="0">
                <a:ln>
                  <a:noFill/>
                </a:ln>
                <a:solidFill>
                  <a:srgbClr val="00697C"/>
                </a:solidFill>
                <a:effectLst/>
                <a:uLnTx/>
                <a:uFillTx/>
                <a:latin typeface="Play"/>
                <a:ea typeface="Play"/>
                <a:cs typeface="Play"/>
                <a:sym typeface="Play"/>
              </a:rPr>
              <a:t>On behalf of </a:t>
            </a:r>
            <a:endParaRPr lang="en-US" sz="2200" dirty="0">
              <a:solidFill>
                <a:srgbClr val="00697C"/>
              </a:solidFill>
              <a:latin typeface="Play"/>
              <a:ea typeface="Play"/>
              <a:cs typeface="Play"/>
              <a:sym typeface="Play"/>
            </a:endParaRPr>
          </a:p>
          <a:p>
            <a:pPr marL="0" marR="0" lvl="0" indent="0" algn="ctr" defTabSz="914400" rtl="0" eaLnBrk="1" fontAlgn="auto" latinLnBrk="0" hangingPunct="1">
              <a:lnSpc>
                <a:spcPct val="90000"/>
              </a:lnSpc>
              <a:spcBef>
                <a:spcPts val="0"/>
              </a:spcBef>
              <a:spcAft>
                <a:spcPts val="0"/>
              </a:spcAft>
              <a:buClr>
                <a:srgbClr val="00697C"/>
              </a:buClr>
              <a:buSzPts val="2200"/>
              <a:buFont typeface="Play"/>
              <a:buNone/>
              <a:tabLst/>
              <a:defRPr/>
            </a:pPr>
            <a:r>
              <a:rPr kumimoji="0" lang="en-US" sz="2200" b="1" i="0" u="none" strike="noStrike" kern="0" cap="none" spc="0" normalizeH="0" baseline="0" noProof="0" dirty="0">
                <a:ln>
                  <a:noFill/>
                </a:ln>
                <a:solidFill>
                  <a:srgbClr val="00697C"/>
                </a:solidFill>
                <a:effectLst/>
                <a:uLnTx/>
                <a:uFillTx/>
                <a:latin typeface="Play"/>
                <a:ea typeface="Play"/>
                <a:cs typeface="Play"/>
                <a:sym typeface="Play"/>
              </a:rPr>
              <a:t>Office of SMEs Promotion, Thailand</a:t>
            </a:r>
          </a:p>
          <a:p>
            <a:pPr marL="0" marR="0" lvl="0" indent="0" algn="ctr" defTabSz="914400" rtl="0" eaLnBrk="1" fontAlgn="auto" latinLnBrk="0" hangingPunct="1">
              <a:lnSpc>
                <a:spcPct val="90000"/>
              </a:lnSpc>
              <a:spcBef>
                <a:spcPts val="0"/>
              </a:spcBef>
              <a:spcAft>
                <a:spcPts val="0"/>
              </a:spcAft>
              <a:buClr>
                <a:srgbClr val="00697C"/>
              </a:buClr>
              <a:buSzPts val="2200"/>
              <a:buFont typeface="Play"/>
              <a:buNone/>
              <a:tabLst/>
              <a:defRPr/>
            </a:pPr>
            <a:r>
              <a:rPr lang="en-US" sz="2200" b="1" dirty="0">
                <a:solidFill>
                  <a:srgbClr val="00697C"/>
                </a:solidFill>
                <a:latin typeface="Play"/>
                <a:ea typeface="Play"/>
                <a:cs typeface="Play"/>
                <a:sym typeface="Play"/>
              </a:rPr>
              <a:t>15 June 2022</a:t>
            </a:r>
            <a:endParaRPr kumimoji="0" lang="en-US" sz="2200" b="1" i="0" u="none" strike="noStrike" kern="0" cap="none" spc="0" normalizeH="0" baseline="0" noProof="0" dirty="0">
              <a:ln>
                <a:noFill/>
              </a:ln>
              <a:solidFill>
                <a:srgbClr val="00697C"/>
              </a:solidFill>
              <a:effectLst/>
              <a:uLnTx/>
              <a:uFillTx/>
              <a:latin typeface="Play"/>
              <a:ea typeface="Play"/>
              <a:cs typeface="Play"/>
              <a:sym typeface="Play"/>
            </a:endParaRPr>
          </a:p>
        </p:txBody>
      </p:sp>
      <p:pic>
        <p:nvPicPr>
          <p:cNvPr id="9" name="Google Shape;61;p1" descr="Text&#10;&#10;Description automatically generated with medium confidence">
            <a:extLst>
              <a:ext uri="{FF2B5EF4-FFF2-40B4-BE49-F238E27FC236}">
                <a16:creationId xmlns:a16="http://schemas.microsoft.com/office/drawing/2014/main" id="{1E699F3C-647B-421A-B70F-FB8A9FDBF4B2}"/>
              </a:ext>
            </a:extLst>
          </p:cNvPr>
          <p:cNvPicPr preferRelativeResize="0"/>
          <p:nvPr/>
        </p:nvPicPr>
        <p:blipFill rotWithShape="1">
          <a:blip r:embed="rId4">
            <a:alphaModFix/>
          </a:blip>
          <a:srcRect/>
          <a:stretch/>
        </p:blipFill>
        <p:spPr>
          <a:xfrm>
            <a:off x="1252035" y="1013400"/>
            <a:ext cx="3251872" cy="54107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4" name="Google Shape;70;p2">
            <a:extLst>
              <a:ext uri="{FF2B5EF4-FFF2-40B4-BE49-F238E27FC236}">
                <a16:creationId xmlns:a16="http://schemas.microsoft.com/office/drawing/2014/main" id="{B30E02E4-CBA5-4128-813C-993B615868C7}"/>
              </a:ext>
            </a:extLst>
          </p:cNvPr>
          <p:cNvSpPr txBox="1"/>
          <p:nvPr/>
        </p:nvSpPr>
        <p:spPr>
          <a:xfrm>
            <a:off x="4063782" y="254622"/>
            <a:ext cx="5111534" cy="495828"/>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B458C"/>
              </a:buClr>
              <a:buSzPts val="2000"/>
              <a:buFont typeface="Play"/>
              <a:buNone/>
            </a:pPr>
            <a:r>
              <a:rPr lang="en-US" sz="2400" b="1" i="0" u="none" strike="noStrike" cap="none" dirty="0">
                <a:solidFill>
                  <a:srgbClr val="1B458C"/>
                </a:solidFill>
                <a:latin typeface="Play"/>
                <a:ea typeface="Play"/>
                <a:cs typeface="Play"/>
                <a:sym typeface="Play"/>
              </a:rPr>
              <a:t>SME </a:t>
            </a:r>
            <a:r>
              <a:rPr lang="en-US" sz="2400" b="1" i="0" u="none" strike="noStrike" cap="none" dirty="0" err="1">
                <a:solidFill>
                  <a:srgbClr val="1B458C"/>
                </a:solidFill>
                <a:latin typeface="Play"/>
                <a:ea typeface="Play"/>
                <a:cs typeface="Play"/>
                <a:sym typeface="Play"/>
              </a:rPr>
              <a:t>Internationalisation</a:t>
            </a:r>
            <a:r>
              <a:rPr lang="en-US" sz="2400" b="1" i="0" u="none" strike="noStrike" cap="none" dirty="0">
                <a:solidFill>
                  <a:srgbClr val="1B458C"/>
                </a:solidFill>
                <a:latin typeface="Play"/>
                <a:ea typeface="Play"/>
                <a:cs typeface="Play"/>
                <a:sym typeface="Play"/>
              </a:rPr>
              <a:t> Support</a:t>
            </a:r>
            <a:endParaRPr sz="2400" b="1" i="0" u="none" strike="noStrike" cap="none" dirty="0">
              <a:solidFill>
                <a:srgbClr val="1B458C"/>
              </a:solidFill>
              <a:latin typeface="Play"/>
              <a:ea typeface="Play"/>
              <a:cs typeface="Play"/>
              <a:sym typeface="Play"/>
            </a:endParaRPr>
          </a:p>
        </p:txBody>
      </p:sp>
      <p:pic>
        <p:nvPicPr>
          <p:cNvPr id="9" name="Picture 8">
            <a:extLst>
              <a:ext uri="{FF2B5EF4-FFF2-40B4-BE49-F238E27FC236}">
                <a16:creationId xmlns:a16="http://schemas.microsoft.com/office/drawing/2014/main" id="{0243E588-085F-41C7-B989-AB5ED6E797DC}"/>
              </a:ext>
            </a:extLst>
          </p:cNvPr>
          <p:cNvPicPr>
            <a:picLocks noChangeAspect="1"/>
          </p:cNvPicPr>
          <p:nvPr/>
        </p:nvPicPr>
        <p:blipFill>
          <a:blip r:embed="rId3"/>
          <a:stretch>
            <a:fillRect/>
          </a:stretch>
        </p:blipFill>
        <p:spPr>
          <a:xfrm>
            <a:off x="3079498" y="685960"/>
            <a:ext cx="8683428" cy="670992"/>
          </a:xfrm>
          <a:prstGeom prst="rect">
            <a:avLst/>
          </a:prstGeom>
        </p:spPr>
      </p:pic>
      <p:pic>
        <p:nvPicPr>
          <p:cNvPr id="6" name="Picture 5">
            <a:extLst>
              <a:ext uri="{FF2B5EF4-FFF2-40B4-BE49-F238E27FC236}">
                <a16:creationId xmlns:a16="http://schemas.microsoft.com/office/drawing/2014/main" id="{E0ABA583-BF2E-4882-A110-E40F293E49C2}"/>
              </a:ext>
            </a:extLst>
          </p:cNvPr>
          <p:cNvPicPr>
            <a:picLocks noChangeAspect="1"/>
          </p:cNvPicPr>
          <p:nvPr/>
        </p:nvPicPr>
        <p:blipFill>
          <a:blip r:embed="rId4"/>
          <a:stretch>
            <a:fillRect/>
          </a:stretch>
        </p:blipFill>
        <p:spPr>
          <a:xfrm>
            <a:off x="429074" y="1310767"/>
            <a:ext cx="11333852" cy="5225620"/>
          </a:xfrm>
          <a:prstGeom prst="rect">
            <a:avLst/>
          </a:prstGeom>
        </p:spPr>
      </p:pic>
    </p:spTree>
    <p:extLst>
      <p:ext uri="{BB962C8B-B14F-4D97-AF65-F5344CB8AC3E}">
        <p14:creationId xmlns:p14="http://schemas.microsoft.com/office/powerpoint/2010/main" val="54532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4" name="Google Shape;70;p2">
            <a:extLst>
              <a:ext uri="{FF2B5EF4-FFF2-40B4-BE49-F238E27FC236}">
                <a16:creationId xmlns:a16="http://schemas.microsoft.com/office/drawing/2014/main" id="{B30E02E4-CBA5-4128-813C-993B615868C7}"/>
              </a:ext>
            </a:extLst>
          </p:cNvPr>
          <p:cNvSpPr txBox="1"/>
          <p:nvPr/>
        </p:nvSpPr>
        <p:spPr>
          <a:xfrm>
            <a:off x="3875701" y="232336"/>
            <a:ext cx="5111534" cy="495828"/>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B458C"/>
              </a:buClr>
              <a:buSzPts val="2000"/>
              <a:buFont typeface="Play"/>
              <a:buNone/>
            </a:pPr>
            <a:r>
              <a:rPr lang="en-US" sz="2400" b="1" i="0" u="none" strike="noStrike" cap="none" dirty="0">
                <a:solidFill>
                  <a:srgbClr val="1B458C"/>
                </a:solidFill>
                <a:latin typeface="Play"/>
                <a:ea typeface="Play"/>
                <a:cs typeface="Play"/>
                <a:sym typeface="Play"/>
              </a:rPr>
              <a:t>SME </a:t>
            </a:r>
            <a:r>
              <a:rPr lang="en-US" sz="2400" b="1" i="0" u="none" strike="noStrike" cap="none" dirty="0" err="1">
                <a:solidFill>
                  <a:srgbClr val="1B458C"/>
                </a:solidFill>
                <a:latin typeface="Play"/>
                <a:ea typeface="Play"/>
                <a:cs typeface="Play"/>
                <a:sym typeface="Play"/>
              </a:rPr>
              <a:t>Internationalisation</a:t>
            </a:r>
            <a:r>
              <a:rPr lang="en-US" sz="2400" b="0" i="0" u="none" strike="noStrike" cap="none" dirty="0">
                <a:solidFill>
                  <a:srgbClr val="1B458C"/>
                </a:solidFill>
                <a:latin typeface="Play"/>
                <a:ea typeface="Play"/>
                <a:cs typeface="Play"/>
                <a:sym typeface="Play"/>
              </a:rPr>
              <a:t> </a:t>
            </a:r>
            <a:r>
              <a:rPr lang="en-US" sz="2400" b="1" i="0" u="none" strike="noStrike" cap="none" dirty="0">
                <a:solidFill>
                  <a:srgbClr val="1B458C"/>
                </a:solidFill>
                <a:latin typeface="Play"/>
                <a:ea typeface="Play"/>
                <a:cs typeface="Play"/>
                <a:sym typeface="Play"/>
              </a:rPr>
              <a:t>Support</a:t>
            </a:r>
            <a:endParaRPr sz="2400" b="1" i="0" u="none" strike="noStrike" cap="none" dirty="0">
              <a:solidFill>
                <a:srgbClr val="1B458C"/>
              </a:solidFill>
              <a:latin typeface="Play"/>
              <a:ea typeface="Play"/>
              <a:cs typeface="Play"/>
              <a:sym typeface="Play"/>
            </a:endParaRPr>
          </a:p>
        </p:txBody>
      </p:sp>
      <p:pic>
        <p:nvPicPr>
          <p:cNvPr id="12" name="Picture 11">
            <a:extLst>
              <a:ext uri="{FF2B5EF4-FFF2-40B4-BE49-F238E27FC236}">
                <a16:creationId xmlns:a16="http://schemas.microsoft.com/office/drawing/2014/main" id="{EE956997-6B38-4E07-9F88-798AF61C8367}"/>
              </a:ext>
            </a:extLst>
          </p:cNvPr>
          <p:cNvPicPr>
            <a:picLocks noChangeAspect="1"/>
          </p:cNvPicPr>
          <p:nvPr/>
        </p:nvPicPr>
        <p:blipFill>
          <a:blip r:embed="rId3"/>
          <a:stretch>
            <a:fillRect/>
          </a:stretch>
        </p:blipFill>
        <p:spPr>
          <a:xfrm>
            <a:off x="627978" y="1404593"/>
            <a:ext cx="10936044" cy="5131299"/>
          </a:xfrm>
          <a:prstGeom prst="rect">
            <a:avLst/>
          </a:prstGeom>
        </p:spPr>
      </p:pic>
      <p:pic>
        <p:nvPicPr>
          <p:cNvPr id="13" name="Google Shape;100;p10" descr="Text&#10;&#10;Description automatically generated with low confidence">
            <a:extLst>
              <a:ext uri="{FF2B5EF4-FFF2-40B4-BE49-F238E27FC236}">
                <a16:creationId xmlns:a16="http://schemas.microsoft.com/office/drawing/2014/main" id="{CBF20EC9-0937-42B0-A744-19ABB1036ACD}"/>
              </a:ext>
            </a:extLst>
          </p:cNvPr>
          <p:cNvPicPr preferRelativeResize="0"/>
          <p:nvPr/>
        </p:nvPicPr>
        <p:blipFill rotWithShape="1">
          <a:blip r:embed="rId4">
            <a:alphaModFix/>
          </a:blip>
          <a:srcRect/>
          <a:stretch/>
        </p:blipFill>
        <p:spPr>
          <a:xfrm>
            <a:off x="3173118" y="1404593"/>
            <a:ext cx="1405166" cy="701925"/>
          </a:xfrm>
          <a:prstGeom prst="rect">
            <a:avLst/>
          </a:prstGeom>
          <a:noFill/>
          <a:ln>
            <a:noFill/>
          </a:ln>
        </p:spPr>
      </p:pic>
      <p:pic>
        <p:nvPicPr>
          <p:cNvPr id="15" name="Picture 14">
            <a:extLst>
              <a:ext uri="{FF2B5EF4-FFF2-40B4-BE49-F238E27FC236}">
                <a16:creationId xmlns:a16="http://schemas.microsoft.com/office/drawing/2014/main" id="{6F28FDCB-CC52-4122-A39F-B4CB8F4727CD}"/>
              </a:ext>
            </a:extLst>
          </p:cNvPr>
          <p:cNvPicPr>
            <a:picLocks noChangeAspect="1"/>
          </p:cNvPicPr>
          <p:nvPr/>
        </p:nvPicPr>
        <p:blipFill>
          <a:blip r:embed="rId5"/>
          <a:stretch>
            <a:fillRect/>
          </a:stretch>
        </p:blipFill>
        <p:spPr>
          <a:xfrm>
            <a:off x="2551703" y="728164"/>
            <a:ext cx="9012319" cy="576464"/>
          </a:xfrm>
          <a:prstGeom prst="rect">
            <a:avLst/>
          </a:prstGeom>
        </p:spPr>
      </p:pic>
    </p:spTree>
    <p:extLst>
      <p:ext uri="{BB962C8B-B14F-4D97-AF65-F5344CB8AC3E}">
        <p14:creationId xmlns:p14="http://schemas.microsoft.com/office/powerpoint/2010/main" val="401347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0" name="Google Shape;70;p2">
            <a:extLst>
              <a:ext uri="{FF2B5EF4-FFF2-40B4-BE49-F238E27FC236}">
                <a16:creationId xmlns:a16="http://schemas.microsoft.com/office/drawing/2014/main" id="{A73146C4-61C3-4BFD-91C2-FE5DE083CB58}"/>
              </a:ext>
            </a:extLst>
          </p:cNvPr>
          <p:cNvSpPr txBox="1"/>
          <p:nvPr/>
        </p:nvSpPr>
        <p:spPr>
          <a:xfrm>
            <a:off x="3540233" y="27299"/>
            <a:ext cx="5111534" cy="495828"/>
          </a:xfrm>
          <a:prstGeom prst="rect">
            <a:avLst/>
          </a:prstGeom>
          <a:solidFill>
            <a:schemeClr val="bg1"/>
          </a:solid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rgbClr val="1B458C"/>
              </a:buClr>
              <a:buSzPts val="2000"/>
              <a:buFont typeface="Play"/>
              <a:buNone/>
            </a:pPr>
            <a:r>
              <a:rPr lang="en-US" sz="2400" b="1" i="0" u="none" strike="noStrike" cap="none" dirty="0">
                <a:solidFill>
                  <a:srgbClr val="1B458C"/>
                </a:solidFill>
                <a:latin typeface="Play"/>
                <a:ea typeface="Play"/>
                <a:cs typeface="Play"/>
                <a:sym typeface="Play"/>
              </a:rPr>
              <a:t>SME </a:t>
            </a:r>
            <a:r>
              <a:rPr lang="en-US" sz="2400" b="1" i="0" u="none" strike="noStrike" cap="none" dirty="0" err="1">
                <a:solidFill>
                  <a:srgbClr val="1B458C"/>
                </a:solidFill>
                <a:latin typeface="Play"/>
                <a:ea typeface="Play"/>
                <a:cs typeface="Play"/>
                <a:sym typeface="Play"/>
              </a:rPr>
              <a:t>Internationalisation</a:t>
            </a:r>
            <a:r>
              <a:rPr lang="en-US" sz="2400" b="0" i="0" u="none" strike="noStrike" cap="none" dirty="0">
                <a:solidFill>
                  <a:srgbClr val="1B458C"/>
                </a:solidFill>
                <a:latin typeface="Play"/>
                <a:ea typeface="Play"/>
                <a:cs typeface="Play"/>
                <a:sym typeface="Play"/>
              </a:rPr>
              <a:t> </a:t>
            </a:r>
            <a:r>
              <a:rPr lang="en-US" sz="2400" b="1" dirty="0">
                <a:solidFill>
                  <a:srgbClr val="1B458C"/>
                </a:solidFill>
                <a:latin typeface="Play"/>
                <a:ea typeface="Play"/>
                <a:cs typeface="Play"/>
                <a:sym typeface="Play"/>
              </a:rPr>
              <a:t>S</a:t>
            </a:r>
            <a:r>
              <a:rPr lang="en-US" sz="2400" b="1" i="0" u="none" strike="noStrike" cap="none" dirty="0">
                <a:solidFill>
                  <a:srgbClr val="1B458C"/>
                </a:solidFill>
                <a:latin typeface="Play"/>
                <a:ea typeface="Play"/>
                <a:cs typeface="Play"/>
                <a:sym typeface="Play"/>
              </a:rPr>
              <a:t>upport</a:t>
            </a:r>
            <a:endParaRPr sz="2400" b="1" i="0" u="none" strike="noStrike" cap="none" dirty="0">
              <a:solidFill>
                <a:srgbClr val="1B458C"/>
              </a:solidFill>
              <a:latin typeface="Play"/>
              <a:ea typeface="Play"/>
              <a:cs typeface="Play"/>
              <a:sym typeface="Play"/>
            </a:endParaRPr>
          </a:p>
        </p:txBody>
      </p:sp>
      <p:sp>
        <p:nvSpPr>
          <p:cNvPr id="2" name="TextBox 1">
            <a:extLst>
              <a:ext uri="{FF2B5EF4-FFF2-40B4-BE49-F238E27FC236}">
                <a16:creationId xmlns:a16="http://schemas.microsoft.com/office/drawing/2014/main" id="{6630F1C9-75BB-4583-8F91-A2487ADE1FEC}"/>
              </a:ext>
            </a:extLst>
          </p:cNvPr>
          <p:cNvSpPr txBox="1"/>
          <p:nvPr/>
        </p:nvSpPr>
        <p:spPr>
          <a:xfrm>
            <a:off x="2165157" y="329944"/>
            <a:ext cx="2545072" cy="307777"/>
          </a:xfrm>
          <a:prstGeom prst="rect">
            <a:avLst/>
          </a:prstGeom>
          <a:noFill/>
        </p:spPr>
        <p:txBody>
          <a:bodyPr wrap="square" rtlCol="0">
            <a:spAutoFit/>
          </a:bodyPr>
          <a:lstStyle/>
          <a:p>
            <a:endParaRPr lang="en-GB" dirty="0"/>
          </a:p>
        </p:txBody>
      </p:sp>
      <p:pic>
        <p:nvPicPr>
          <p:cNvPr id="6" name="Picture 5">
            <a:extLst>
              <a:ext uri="{FF2B5EF4-FFF2-40B4-BE49-F238E27FC236}">
                <a16:creationId xmlns:a16="http://schemas.microsoft.com/office/drawing/2014/main" id="{1A98B4B8-9CD9-2B3D-EFD8-3B6195742168}"/>
              </a:ext>
            </a:extLst>
          </p:cNvPr>
          <p:cNvPicPr>
            <a:picLocks noChangeAspect="1"/>
          </p:cNvPicPr>
          <p:nvPr/>
        </p:nvPicPr>
        <p:blipFill>
          <a:blip r:embed="rId3"/>
          <a:stretch>
            <a:fillRect/>
          </a:stretch>
        </p:blipFill>
        <p:spPr>
          <a:xfrm>
            <a:off x="3225800" y="493083"/>
            <a:ext cx="5530949" cy="665377"/>
          </a:xfrm>
          <a:prstGeom prst="rect">
            <a:avLst/>
          </a:prstGeom>
        </p:spPr>
      </p:pic>
      <p:pic>
        <p:nvPicPr>
          <p:cNvPr id="8" name="Picture 7" descr="Graphical user interface&#10;&#10;Description automatically generated with medium confidence">
            <a:extLst>
              <a:ext uri="{FF2B5EF4-FFF2-40B4-BE49-F238E27FC236}">
                <a16:creationId xmlns:a16="http://schemas.microsoft.com/office/drawing/2014/main" id="{AC7BB195-1E3D-F784-CE42-EE0A37935365}"/>
              </a:ext>
            </a:extLst>
          </p:cNvPr>
          <p:cNvPicPr>
            <a:picLocks noChangeAspect="1"/>
          </p:cNvPicPr>
          <p:nvPr/>
        </p:nvPicPr>
        <p:blipFill>
          <a:blip r:embed="rId4"/>
          <a:stretch>
            <a:fillRect/>
          </a:stretch>
        </p:blipFill>
        <p:spPr>
          <a:xfrm>
            <a:off x="158652" y="2164763"/>
            <a:ext cx="7969348" cy="4200154"/>
          </a:xfrm>
          <a:prstGeom prst="rect">
            <a:avLst/>
          </a:prstGeom>
        </p:spPr>
      </p:pic>
      <p:pic>
        <p:nvPicPr>
          <p:cNvPr id="14" name="Picture 13" descr="Graphical user interface, text, application, chat or text message&#10;&#10;Description automatically generated">
            <a:extLst>
              <a:ext uri="{FF2B5EF4-FFF2-40B4-BE49-F238E27FC236}">
                <a16:creationId xmlns:a16="http://schemas.microsoft.com/office/drawing/2014/main" id="{6B49EE67-BFFD-CF5E-F50A-428EEBF1FFA2}"/>
              </a:ext>
            </a:extLst>
          </p:cNvPr>
          <p:cNvPicPr>
            <a:picLocks noChangeAspect="1"/>
          </p:cNvPicPr>
          <p:nvPr/>
        </p:nvPicPr>
        <p:blipFill>
          <a:blip r:embed="rId5"/>
          <a:stretch>
            <a:fillRect/>
          </a:stretch>
        </p:blipFill>
        <p:spPr>
          <a:xfrm>
            <a:off x="809577" y="1157155"/>
            <a:ext cx="6508848" cy="133493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78C99908-A00B-22E1-B810-A5916E8E46F0}"/>
              </a:ext>
            </a:extLst>
          </p:cNvPr>
          <p:cNvPicPr>
            <a:picLocks noChangeAspect="1"/>
          </p:cNvPicPr>
          <p:nvPr/>
        </p:nvPicPr>
        <p:blipFill>
          <a:blip r:embed="rId6"/>
          <a:stretch>
            <a:fillRect/>
          </a:stretch>
        </p:blipFill>
        <p:spPr>
          <a:xfrm>
            <a:off x="7988300" y="1498600"/>
            <a:ext cx="3962400" cy="3606800"/>
          </a:xfrm>
          <a:prstGeom prst="rect">
            <a:avLst/>
          </a:prstGeom>
        </p:spPr>
      </p:pic>
    </p:spTree>
    <p:extLst>
      <p:ext uri="{BB962C8B-B14F-4D97-AF65-F5344CB8AC3E}">
        <p14:creationId xmlns:p14="http://schemas.microsoft.com/office/powerpoint/2010/main" val="416093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pSp>
        <p:nvGrpSpPr>
          <p:cNvPr id="5" name="Google Shape;259;p30">
            <a:extLst>
              <a:ext uri="{FF2B5EF4-FFF2-40B4-BE49-F238E27FC236}">
                <a16:creationId xmlns:a16="http://schemas.microsoft.com/office/drawing/2014/main" id="{A084639C-4E83-4A7D-8AFE-5B1F33688C79}"/>
              </a:ext>
            </a:extLst>
          </p:cNvPr>
          <p:cNvGrpSpPr/>
          <p:nvPr/>
        </p:nvGrpSpPr>
        <p:grpSpPr>
          <a:xfrm>
            <a:off x="4987547" y="2211899"/>
            <a:ext cx="2216905" cy="2996278"/>
            <a:chOff x="6387449" y="2450365"/>
            <a:chExt cx="2216905" cy="3155956"/>
          </a:xfrm>
        </p:grpSpPr>
        <p:sp>
          <p:nvSpPr>
            <p:cNvPr id="6" name="Google Shape;260;p30">
              <a:extLst>
                <a:ext uri="{FF2B5EF4-FFF2-40B4-BE49-F238E27FC236}">
                  <a16:creationId xmlns:a16="http://schemas.microsoft.com/office/drawing/2014/main" id="{1F2F2B58-2328-4216-AE51-5A5BC551DBDF}"/>
                </a:ext>
              </a:extLst>
            </p:cNvPr>
            <p:cNvSpPr/>
            <p:nvPr/>
          </p:nvSpPr>
          <p:spPr>
            <a:xfrm>
              <a:off x="6387449" y="3380282"/>
              <a:ext cx="2216905" cy="2226039"/>
            </a:xfrm>
            <a:prstGeom prst="rect">
              <a:avLst/>
            </a:prstGeom>
            <a:solidFill>
              <a:schemeClr val="l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Sector brief 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 clean technology</a:t>
              </a:r>
              <a:endParaRPr sz="1400" b="0" i="0" u="none" strike="noStrike" cap="none" dirty="0">
                <a:solidFill>
                  <a:schemeClr val="dk1"/>
                </a:solidFill>
                <a:latin typeface="Play"/>
                <a:ea typeface="Play"/>
                <a:cs typeface="Play"/>
                <a:sym typeface="Play"/>
              </a:endParaRPr>
            </a:p>
          </p:txBody>
        </p:sp>
        <p:sp>
          <p:nvSpPr>
            <p:cNvPr id="10" name="Google Shape;261;p30">
              <a:extLst>
                <a:ext uri="{FF2B5EF4-FFF2-40B4-BE49-F238E27FC236}">
                  <a16:creationId xmlns:a16="http://schemas.microsoft.com/office/drawing/2014/main" id="{F1F39206-270C-4F61-A2B9-E8AD5C702996}"/>
                </a:ext>
              </a:extLst>
            </p:cNvPr>
            <p:cNvSpPr/>
            <p:nvPr/>
          </p:nvSpPr>
          <p:spPr>
            <a:xfrm>
              <a:off x="6387449" y="2450365"/>
              <a:ext cx="2216905" cy="2031694"/>
            </a:xfrm>
            <a:prstGeom prst="flowChartDocument">
              <a:avLst/>
            </a:prstGeom>
            <a:blipFill rotWithShape="1">
              <a:blip r:embed="rId3">
                <a:alphaModFix/>
              </a:blip>
              <a:stretch>
                <a:fillRect/>
              </a:stretch>
            </a:blip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11" name="Google Shape;262;p30">
            <a:extLst>
              <a:ext uri="{FF2B5EF4-FFF2-40B4-BE49-F238E27FC236}">
                <a16:creationId xmlns:a16="http://schemas.microsoft.com/office/drawing/2014/main" id="{A36A4EFC-7A2D-4B50-AC73-3D1959551B62}"/>
              </a:ext>
            </a:extLst>
          </p:cNvPr>
          <p:cNvGrpSpPr/>
          <p:nvPr/>
        </p:nvGrpSpPr>
        <p:grpSpPr>
          <a:xfrm>
            <a:off x="7354281" y="1795191"/>
            <a:ext cx="2139751" cy="2996278"/>
            <a:chOff x="6387449" y="2450365"/>
            <a:chExt cx="2216905" cy="3155956"/>
          </a:xfrm>
        </p:grpSpPr>
        <p:sp>
          <p:nvSpPr>
            <p:cNvPr id="12" name="Google Shape;263;p30">
              <a:extLst>
                <a:ext uri="{FF2B5EF4-FFF2-40B4-BE49-F238E27FC236}">
                  <a16:creationId xmlns:a16="http://schemas.microsoft.com/office/drawing/2014/main" id="{3A77223A-CA34-41D7-B1BE-245E109BE23E}"/>
                </a:ext>
              </a:extLst>
            </p:cNvPr>
            <p:cNvSpPr/>
            <p:nvPr/>
          </p:nvSpPr>
          <p:spPr>
            <a:xfrm>
              <a:off x="6387449" y="3380282"/>
              <a:ext cx="2216905" cy="2226039"/>
            </a:xfrm>
            <a:prstGeom prst="rect">
              <a:avLst/>
            </a:prstGeom>
            <a:solidFill>
              <a:schemeClr val="l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Play"/>
                  <a:ea typeface="Play"/>
                  <a:cs typeface="Play"/>
                  <a:sym typeface="Play"/>
                </a:rPr>
                <a:t>Sector brief on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Play"/>
                  <a:ea typeface="Play"/>
                  <a:cs typeface="Play"/>
                  <a:sym typeface="Play"/>
                </a:rPr>
                <a:t>digital/IT</a:t>
              </a:r>
              <a:endParaRPr sz="1400" b="0" i="0" u="none" strike="noStrike" cap="none">
                <a:solidFill>
                  <a:schemeClr val="dk1"/>
                </a:solidFill>
                <a:latin typeface="Play"/>
                <a:ea typeface="Play"/>
                <a:cs typeface="Play"/>
                <a:sym typeface="Play"/>
              </a:endParaRPr>
            </a:p>
          </p:txBody>
        </p:sp>
        <p:sp>
          <p:nvSpPr>
            <p:cNvPr id="13" name="Google Shape;264;p30">
              <a:extLst>
                <a:ext uri="{FF2B5EF4-FFF2-40B4-BE49-F238E27FC236}">
                  <a16:creationId xmlns:a16="http://schemas.microsoft.com/office/drawing/2014/main" id="{C3DBE32E-D258-4FCC-A34E-851E9C9E6DEA}"/>
                </a:ext>
              </a:extLst>
            </p:cNvPr>
            <p:cNvSpPr/>
            <p:nvPr/>
          </p:nvSpPr>
          <p:spPr>
            <a:xfrm>
              <a:off x="6387449" y="2450365"/>
              <a:ext cx="2216905" cy="2031694"/>
            </a:xfrm>
            <a:prstGeom prst="flowChartDocument">
              <a:avLst/>
            </a:prstGeom>
            <a:blipFill rotWithShape="1">
              <a:blip r:embed="rId4">
                <a:alphaModFix/>
              </a:blip>
              <a:stretch>
                <a:fillRect/>
              </a:stretch>
            </a:blip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14" name="Google Shape;265;p30">
            <a:extLst>
              <a:ext uri="{FF2B5EF4-FFF2-40B4-BE49-F238E27FC236}">
                <a16:creationId xmlns:a16="http://schemas.microsoft.com/office/drawing/2014/main" id="{0F235432-7B3A-4D38-8CE7-00634AEBCE2C}"/>
              </a:ext>
            </a:extLst>
          </p:cNvPr>
          <p:cNvGrpSpPr/>
          <p:nvPr/>
        </p:nvGrpSpPr>
        <p:grpSpPr>
          <a:xfrm>
            <a:off x="9643375" y="1232128"/>
            <a:ext cx="2269320" cy="2996278"/>
            <a:chOff x="6387449" y="2450365"/>
            <a:chExt cx="2216905" cy="3155956"/>
          </a:xfrm>
        </p:grpSpPr>
        <p:sp>
          <p:nvSpPr>
            <p:cNvPr id="15" name="Google Shape;266;p30">
              <a:extLst>
                <a:ext uri="{FF2B5EF4-FFF2-40B4-BE49-F238E27FC236}">
                  <a16:creationId xmlns:a16="http://schemas.microsoft.com/office/drawing/2014/main" id="{DE624FBD-6752-42C4-B16C-86E37EB3B947}"/>
                </a:ext>
              </a:extLst>
            </p:cNvPr>
            <p:cNvSpPr/>
            <p:nvPr/>
          </p:nvSpPr>
          <p:spPr>
            <a:xfrm>
              <a:off x="6387449" y="3380282"/>
              <a:ext cx="2216905" cy="2226039"/>
            </a:xfrm>
            <a:prstGeom prst="rect">
              <a:avLst/>
            </a:prstGeom>
            <a:solidFill>
              <a:schemeClr val="l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Play"/>
                  <a:ea typeface="Play"/>
                  <a:cs typeface="Play"/>
                  <a:sym typeface="Play"/>
                </a:rPr>
                <a:t>Sector brief on manufacturing</a:t>
              </a:r>
              <a:endParaRPr sz="1400" b="0" i="0" u="none" strike="noStrike" cap="none">
                <a:solidFill>
                  <a:schemeClr val="dk1"/>
                </a:solidFill>
                <a:latin typeface="Play"/>
                <a:ea typeface="Play"/>
                <a:cs typeface="Play"/>
                <a:sym typeface="Play"/>
              </a:endParaRPr>
            </a:p>
          </p:txBody>
        </p:sp>
        <p:sp>
          <p:nvSpPr>
            <p:cNvPr id="16" name="Google Shape;267;p30">
              <a:extLst>
                <a:ext uri="{FF2B5EF4-FFF2-40B4-BE49-F238E27FC236}">
                  <a16:creationId xmlns:a16="http://schemas.microsoft.com/office/drawing/2014/main" id="{310E3503-12C0-4113-BCDA-18B2DC816892}"/>
                </a:ext>
              </a:extLst>
            </p:cNvPr>
            <p:cNvSpPr/>
            <p:nvPr/>
          </p:nvSpPr>
          <p:spPr>
            <a:xfrm>
              <a:off x="6387449" y="2450365"/>
              <a:ext cx="2216905" cy="2031694"/>
            </a:xfrm>
            <a:prstGeom prst="flowChartDocument">
              <a:avLst/>
            </a:prstGeom>
            <a:blipFill rotWithShape="1">
              <a:blip r:embed="rId5">
                <a:alphaModFix/>
              </a:blip>
              <a:stretch>
                <a:fillRect/>
              </a:stretch>
            </a:blip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17" name="Google Shape;268;p30">
            <a:extLst>
              <a:ext uri="{FF2B5EF4-FFF2-40B4-BE49-F238E27FC236}">
                <a16:creationId xmlns:a16="http://schemas.microsoft.com/office/drawing/2014/main" id="{01B3F450-15E4-4927-9132-1A5580D9C690}"/>
              </a:ext>
            </a:extLst>
          </p:cNvPr>
          <p:cNvGrpSpPr/>
          <p:nvPr/>
        </p:nvGrpSpPr>
        <p:grpSpPr>
          <a:xfrm>
            <a:off x="2522602" y="2223481"/>
            <a:ext cx="2259384" cy="2981819"/>
            <a:chOff x="2660159" y="3006691"/>
            <a:chExt cx="2259384" cy="2981819"/>
          </a:xfrm>
        </p:grpSpPr>
        <p:pic>
          <p:nvPicPr>
            <p:cNvPr id="18" name="Google Shape;269;p30">
              <a:extLst>
                <a:ext uri="{FF2B5EF4-FFF2-40B4-BE49-F238E27FC236}">
                  <a16:creationId xmlns:a16="http://schemas.microsoft.com/office/drawing/2014/main" id="{6DAE83F2-3314-4C6F-B2A8-A3502BC8FA3C}"/>
                </a:ext>
              </a:extLst>
            </p:cNvPr>
            <p:cNvPicPr preferRelativeResize="0"/>
            <p:nvPr/>
          </p:nvPicPr>
          <p:blipFill rotWithShape="1">
            <a:blip r:embed="rId6">
              <a:alphaModFix/>
            </a:blip>
            <a:srcRect/>
            <a:stretch/>
          </p:blipFill>
          <p:spPr>
            <a:xfrm>
              <a:off x="2680434" y="3220177"/>
              <a:ext cx="2218834" cy="2554845"/>
            </a:xfrm>
            <a:prstGeom prst="rect">
              <a:avLst/>
            </a:prstGeom>
            <a:noFill/>
            <a:ln>
              <a:noFill/>
            </a:ln>
          </p:spPr>
        </p:pic>
        <p:sp>
          <p:nvSpPr>
            <p:cNvPr id="19" name="Google Shape;270;p30">
              <a:extLst>
                <a:ext uri="{FF2B5EF4-FFF2-40B4-BE49-F238E27FC236}">
                  <a16:creationId xmlns:a16="http://schemas.microsoft.com/office/drawing/2014/main" id="{8089A1CF-1B3D-4A19-87DC-CF0D008DDF11}"/>
                </a:ext>
              </a:extLst>
            </p:cNvPr>
            <p:cNvSpPr/>
            <p:nvPr/>
          </p:nvSpPr>
          <p:spPr>
            <a:xfrm>
              <a:off x="2660159" y="3006691"/>
              <a:ext cx="2259384" cy="2981819"/>
            </a:xfrm>
            <a:prstGeom prst="rect">
              <a:avLst/>
            </a:prstGeom>
            <a:no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20" name="Google Shape;271;p30">
            <a:extLst>
              <a:ext uri="{FF2B5EF4-FFF2-40B4-BE49-F238E27FC236}">
                <a16:creationId xmlns:a16="http://schemas.microsoft.com/office/drawing/2014/main" id="{8C5618DD-8D9C-4B91-8C16-970F7E7F9E69}"/>
              </a:ext>
            </a:extLst>
          </p:cNvPr>
          <p:cNvGrpSpPr/>
          <p:nvPr/>
        </p:nvGrpSpPr>
        <p:grpSpPr>
          <a:xfrm>
            <a:off x="114837" y="1547331"/>
            <a:ext cx="2259384" cy="2989090"/>
            <a:chOff x="170338" y="2855017"/>
            <a:chExt cx="2259384" cy="2989090"/>
          </a:xfrm>
        </p:grpSpPr>
        <p:pic>
          <p:nvPicPr>
            <p:cNvPr id="21" name="Google Shape;272;p30">
              <a:extLst>
                <a:ext uri="{FF2B5EF4-FFF2-40B4-BE49-F238E27FC236}">
                  <a16:creationId xmlns:a16="http://schemas.microsoft.com/office/drawing/2014/main" id="{1993FC3D-2531-4FAC-BC74-DECDEC986E28}"/>
                </a:ext>
              </a:extLst>
            </p:cNvPr>
            <p:cNvPicPr preferRelativeResize="0"/>
            <p:nvPr/>
          </p:nvPicPr>
          <p:blipFill rotWithShape="1">
            <a:blip r:embed="rId7">
              <a:alphaModFix/>
            </a:blip>
            <a:srcRect/>
            <a:stretch/>
          </p:blipFill>
          <p:spPr>
            <a:xfrm>
              <a:off x="178058" y="2855017"/>
              <a:ext cx="2235204" cy="2594892"/>
            </a:xfrm>
            <a:prstGeom prst="rect">
              <a:avLst/>
            </a:prstGeom>
            <a:noFill/>
            <a:ln>
              <a:noFill/>
            </a:ln>
          </p:spPr>
        </p:pic>
        <p:sp>
          <p:nvSpPr>
            <p:cNvPr id="22" name="Google Shape;273;p30">
              <a:extLst>
                <a:ext uri="{FF2B5EF4-FFF2-40B4-BE49-F238E27FC236}">
                  <a16:creationId xmlns:a16="http://schemas.microsoft.com/office/drawing/2014/main" id="{5DAFD402-62BB-4906-8E1A-057802832D24}"/>
                </a:ext>
              </a:extLst>
            </p:cNvPr>
            <p:cNvSpPr/>
            <p:nvPr/>
          </p:nvSpPr>
          <p:spPr>
            <a:xfrm>
              <a:off x="170338" y="2862288"/>
              <a:ext cx="2259384" cy="2981819"/>
            </a:xfrm>
            <a:prstGeom prst="rect">
              <a:avLst/>
            </a:prstGeom>
            <a:no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3" name="Google Shape;274;p30">
            <a:extLst>
              <a:ext uri="{FF2B5EF4-FFF2-40B4-BE49-F238E27FC236}">
                <a16:creationId xmlns:a16="http://schemas.microsoft.com/office/drawing/2014/main" id="{E1C6C91A-B4EC-4D6C-AEAE-27DC5257FC1A}"/>
              </a:ext>
            </a:extLst>
          </p:cNvPr>
          <p:cNvSpPr txBox="1"/>
          <p:nvPr/>
        </p:nvSpPr>
        <p:spPr>
          <a:xfrm>
            <a:off x="169601" y="3918117"/>
            <a:ext cx="225938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Sector brief on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agriculture</a:t>
            </a:r>
            <a:endParaRPr sz="1400" b="0" i="0" u="none" strike="noStrike" cap="none" dirty="0">
              <a:solidFill>
                <a:schemeClr val="dk1"/>
              </a:solidFill>
              <a:latin typeface="Play"/>
              <a:ea typeface="Play"/>
              <a:cs typeface="Play"/>
              <a:sym typeface="Play"/>
            </a:endParaRPr>
          </a:p>
        </p:txBody>
      </p:sp>
      <p:sp>
        <p:nvSpPr>
          <p:cNvPr id="24" name="Google Shape;275;p30">
            <a:extLst>
              <a:ext uri="{FF2B5EF4-FFF2-40B4-BE49-F238E27FC236}">
                <a16:creationId xmlns:a16="http://schemas.microsoft.com/office/drawing/2014/main" id="{5C342A4F-EFDD-4BB7-B864-ED3F6AE5B3EF}"/>
              </a:ext>
            </a:extLst>
          </p:cNvPr>
          <p:cNvSpPr txBox="1"/>
          <p:nvPr/>
        </p:nvSpPr>
        <p:spPr>
          <a:xfrm>
            <a:off x="2551638" y="4681879"/>
            <a:ext cx="225938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Sector brief on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Play"/>
                <a:ea typeface="Play"/>
                <a:cs typeface="Play"/>
                <a:sym typeface="Play"/>
              </a:rPr>
              <a:t>food and beverages</a:t>
            </a:r>
            <a:endParaRPr sz="1400" b="0" i="0" u="none" strike="noStrike" cap="none" dirty="0">
              <a:solidFill>
                <a:schemeClr val="dk1"/>
              </a:solidFill>
              <a:latin typeface="Play"/>
              <a:ea typeface="Play"/>
              <a:cs typeface="Play"/>
              <a:sym typeface="Play"/>
            </a:endParaRPr>
          </a:p>
        </p:txBody>
      </p:sp>
      <p:sp>
        <p:nvSpPr>
          <p:cNvPr id="25" name="Google Shape;70;p2">
            <a:extLst>
              <a:ext uri="{FF2B5EF4-FFF2-40B4-BE49-F238E27FC236}">
                <a16:creationId xmlns:a16="http://schemas.microsoft.com/office/drawing/2014/main" id="{E4C6209C-246B-4B20-B618-670E7B481987}"/>
              </a:ext>
            </a:extLst>
          </p:cNvPr>
          <p:cNvSpPr txBox="1"/>
          <p:nvPr/>
        </p:nvSpPr>
        <p:spPr>
          <a:xfrm>
            <a:off x="3818848" y="70164"/>
            <a:ext cx="5111534" cy="495828"/>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B458C"/>
              </a:buClr>
              <a:buSzPts val="2000"/>
              <a:buFont typeface="Play"/>
              <a:buNone/>
            </a:pPr>
            <a:r>
              <a:rPr lang="en-US" sz="2400" b="1" i="0" u="none" strike="noStrike" cap="none">
                <a:solidFill>
                  <a:srgbClr val="1B458C"/>
                </a:solidFill>
                <a:latin typeface="Play"/>
                <a:ea typeface="Play"/>
                <a:cs typeface="Play"/>
                <a:sym typeface="Play"/>
              </a:rPr>
              <a:t>SME Internationalisation</a:t>
            </a:r>
            <a:r>
              <a:rPr lang="en-US" sz="2400" b="1" i="0" u="none" strike="noStrike" cap="none" dirty="0">
                <a:solidFill>
                  <a:srgbClr val="1B458C"/>
                </a:solidFill>
                <a:latin typeface="Play"/>
                <a:ea typeface="Play"/>
                <a:cs typeface="Play"/>
                <a:sym typeface="Play"/>
              </a:rPr>
              <a:t> Support</a:t>
            </a:r>
            <a:endParaRPr sz="2400" b="1" i="0" u="none" strike="noStrike" cap="none" dirty="0">
              <a:solidFill>
                <a:srgbClr val="1B458C"/>
              </a:solidFill>
              <a:latin typeface="Play"/>
              <a:ea typeface="Play"/>
              <a:cs typeface="Play"/>
              <a:sym typeface="Play"/>
            </a:endParaRPr>
          </a:p>
        </p:txBody>
      </p:sp>
    </p:spTree>
    <p:extLst>
      <p:ext uri="{BB962C8B-B14F-4D97-AF65-F5344CB8AC3E}">
        <p14:creationId xmlns:p14="http://schemas.microsoft.com/office/powerpoint/2010/main" val="11433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12" name="Picture 11" descr="Logo, company name&#10;&#10;Description automatically generated">
            <a:extLst>
              <a:ext uri="{FF2B5EF4-FFF2-40B4-BE49-F238E27FC236}">
                <a16:creationId xmlns:a16="http://schemas.microsoft.com/office/drawing/2014/main" id="{6E8C771D-1FE8-4B48-872A-F274E2518AB3}"/>
              </a:ext>
            </a:extLst>
          </p:cNvPr>
          <p:cNvPicPr>
            <a:picLocks noChangeAspect="1"/>
          </p:cNvPicPr>
          <p:nvPr/>
        </p:nvPicPr>
        <p:blipFill>
          <a:blip r:embed="rId3"/>
          <a:stretch>
            <a:fillRect/>
          </a:stretch>
        </p:blipFill>
        <p:spPr>
          <a:xfrm>
            <a:off x="4817922" y="1046372"/>
            <a:ext cx="1998808" cy="1998808"/>
          </a:xfrm>
          <a:prstGeom prst="rect">
            <a:avLst/>
          </a:prstGeom>
        </p:spPr>
      </p:pic>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sp>
        <p:nvSpPr>
          <p:cNvPr id="3" name="TextBox 2">
            <a:extLst>
              <a:ext uri="{FF2B5EF4-FFF2-40B4-BE49-F238E27FC236}">
                <a16:creationId xmlns:a16="http://schemas.microsoft.com/office/drawing/2014/main" id="{F0D0C9B1-C6C6-AC98-1927-0A84F9781C3A}"/>
              </a:ext>
            </a:extLst>
          </p:cNvPr>
          <p:cNvSpPr txBox="1"/>
          <p:nvPr/>
        </p:nvSpPr>
        <p:spPr>
          <a:xfrm>
            <a:off x="2536624" y="3384698"/>
            <a:ext cx="7118752" cy="584775"/>
          </a:xfrm>
          <a:prstGeom prst="rect">
            <a:avLst/>
          </a:prstGeom>
          <a:noFill/>
        </p:spPr>
        <p:txBody>
          <a:bodyPr wrap="square" rtlCol="0">
            <a:spAutoFit/>
          </a:bodyPr>
          <a:lstStyle/>
          <a:p>
            <a:r>
              <a:rPr lang="en-GB" sz="3200" b="1" u="sng" dirty="0">
                <a:latin typeface="Calibri" panose="020F0502020204030204" pitchFamily="34" charset="0"/>
                <a:cs typeface="Calibri" panose="020F0502020204030204" pitchFamily="34" charset="0"/>
              </a:rPr>
              <a:t>BUSINESS AND MATCHMAKING EVENTS</a:t>
            </a:r>
          </a:p>
        </p:txBody>
      </p:sp>
    </p:spTree>
    <p:extLst>
      <p:ext uri="{BB962C8B-B14F-4D97-AF65-F5344CB8AC3E}">
        <p14:creationId xmlns:p14="http://schemas.microsoft.com/office/powerpoint/2010/main" val="164816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pic>
        <p:nvPicPr>
          <p:cNvPr id="11" name="Picture 10">
            <a:extLst>
              <a:ext uri="{FF2B5EF4-FFF2-40B4-BE49-F238E27FC236}">
                <a16:creationId xmlns:a16="http://schemas.microsoft.com/office/drawing/2014/main" id="{D4ADACB6-3AAE-4D23-8517-5C6E24339D99}"/>
              </a:ext>
            </a:extLst>
          </p:cNvPr>
          <p:cNvPicPr>
            <a:picLocks noChangeAspect="1"/>
          </p:cNvPicPr>
          <p:nvPr/>
        </p:nvPicPr>
        <p:blipFill>
          <a:blip r:embed="rId3"/>
          <a:stretch>
            <a:fillRect/>
          </a:stretch>
        </p:blipFill>
        <p:spPr>
          <a:xfrm>
            <a:off x="2776514" y="679281"/>
            <a:ext cx="6143988" cy="345874"/>
          </a:xfrm>
          <a:prstGeom prst="rect">
            <a:avLst/>
          </a:prstGeom>
        </p:spPr>
      </p:pic>
      <p:pic>
        <p:nvPicPr>
          <p:cNvPr id="17" name="Picture 16">
            <a:extLst>
              <a:ext uri="{FF2B5EF4-FFF2-40B4-BE49-F238E27FC236}">
                <a16:creationId xmlns:a16="http://schemas.microsoft.com/office/drawing/2014/main" id="{692051A3-D4EA-47C0-AA4F-18DAD9893306}"/>
              </a:ext>
            </a:extLst>
          </p:cNvPr>
          <p:cNvPicPr>
            <a:picLocks noChangeAspect="1"/>
          </p:cNvPicPr>
          <p:nvPr/>
        </p:nvPicPr>
        <p:blipFill>
          <a:blip r:embed="rId4"/>
          <a:stretch>
            <a:fillRect/>
          </a:stretch>
        </p:blipFill>
        <p:spPr>
          <a:xfrm>
            <a:off x="2123967" y="1073794"/>
            <a:ext cx="7963522" cy="5282990"/>
          </a:xfrm>
          <a:prstGeom prst="rect">
            <a:avLst/>
          </a:prstGeom>
        </p:spPr>
      </p:pic>
      <p:pic>
        <p:nvPicPr>
          <p:cNvPr id="18" name="Google Shape;209;p3">
            <a:extLst>
              <a:ext uri="{FF2B5EF4-FFF2-40B4-BE49-F238E27FC236}">
                <a16:creationId xmlns:a16="http://schemas.microsoft.com/office/drawing/2014/main" id="{4044811C-5DE4-4FFE-9A78-E79D35BE22C1}"/>
              </a:ext>
            </a:extLst>
          </p:cNvPr>
          <p:cNvPicPr preferRelativeResize="0"/>
          <p:nvPr/>
        </p:nvPicPr>
        <p:blipFill rotWithShape="1">
          <a:blip r:embed="rId5">
            <a:alphaModFix/>
          </a:blip>
          <a:srcRect/>
          <a:stretch/>
        </p:blipFill>
        <p:spPr>
          <a:xfrm>
            <a:off x="2572674" y="211542"/>
            <a:ext cx="6429375" cy="419100"/>
          </a:xfrm>
          <a:prstGeom prst="rect">
            <a:avLst/>
          </a:prstGeom>
          <a:noFill/>
          <a:ln>
            <a:noFill/>
          </a:ln>
        </p:spPr>
      </p:pic>
    </p:spTree>
    <p:extLst>
      <p:ext uri="{BB962C8B-B14F-4D97-AF65-F5344CB8AC3E}">
        <p14:creationId xmlns:p14="http://schemas.microsoft.com/office/powerpoint/2010/main" val="383239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sp>
        <p:nvSpPr>
          <p:cNvPr id="16" name="TextBox 15">
            <a:extLst>
              <a:ext uri="{FF2B5EF4-FFF2-40B4-BE49-F238E27FC236}">
                <a16:creationId xmlns:a16="http://schemas.microsoft.com/office/drawing/2014/main" id="{A858D325-2803-88A0-4D04-B7F1B2EB9DFD}"/>
              </a:ext>
            </a:extLst>
          </p:cNvPr>
          <p:cNvSpPr txBox="1"/>
          <p:nvPr/>
        </p:nvSpPr>
        <p:spPr>
          <a:xfrm>
            <a:off x="3552641" y="1188778"/>
            <a:ext cx="5712603" cy="2118593"/>
          </a:xfrm>
          <a:prstGeom prst="rect">
            <a:avLst/>
          </a:prstGeom>
          <a:noFill/>
          <a:ln w="19050">
            <a:solidFill>
              <a:schemeClr val="accent1"/>
            </a:solidFill>
          </a:ln>
        </p:spPr>
        <p:txBody>
          <a:bodyPr wrap="square" rtlCol="0">
            <a:spAutoFit/>
          </a:bodyPr>
          <a:lstStyle/>
          <a:p>
            <a:pPr marL="285750" indent="-285750">
              <a:lnSpc>
                <a:spcPct val="150000"/>
              </a:lnSpc>
              <a:buFont typeface="Arial" panose="020B0604020202020204" pitchFamily="34" charset="0"/>
              <a:buChar char="•"/>
            </a:pPr>
            <a:r>
              <a:rPr lang="en-GB" sz="1800" dirty="0">
                <a:latin typeface="Play" panose="020B0604020202020204" charset="0"/>
                <a:cs typeface="Play" panose="020B0604020202020204" charset="0"/>
              </a:rPr>
              <a:t>Long-term multi-event platform</a:t>
            </a:r>
          </a:p>
          <a:p>
            <a:pPr marL="285750" indent="-285750">
              <a:lnSpc>
                <a:spcPct val="150000"/>
              </a:lnSpc>
              <a:buFont typeface="Arial" panose="020B0604020202020204" pitchFamily="34" charset="0"/>
              <a:buChar char="•"/>
            </a:pPr>
            <a:r>
              <a:rPr lang="en-GB" sz="1800" dirty="0">
                <a:latin typeface="Play" panose="020B0604020202020204" charset="0"/>
                <a:cs typeface="Play" panose="020B0604020202020204" charset="0"/>
              </a:rPr>
              <a:t>One registration = lifetime access</a:t>
            </a:r>
          </a:p>
          <a:p>
            <a:pPr marL="285750" indent="-285750">
              <a:lnSpc>
                <a:spcPct val="150000"/>
              </a:lnSpc>
              <a:buFont typeface="Arial" panose="020B0604020202020204" pitchFamily="34" charset="0"/>
              <a:buChar char="•"/>
            </a:pPr>
            <a:r>
              <a:rPr lang="en-GB" sz="1800" dirty="0">
                <a:latin typeface="Play" panose="020B0604020202020204" charset="0"/>
                <a:cs typeface="Play" panose="020B0604020202020204" charset="0"/>
              </a:rPr>
              <a:t>Virtual business matchmaking events</a:t>
            </a:r>
          </a:p>
          <a:p>
            <a:pPr marL="285750" indent="-285750">
              <a:lnSpc>
                <a:spcPct val="150000"/>
              </a:lnSpc>
              <a:buFont typeface="Arial" panose="020B0604020202020204" pitchFamily="34" charset="0"/>
              <a:buChar char="•"/>
            </a:pPr>
            <a:r>
              <a:rPr lang="en-GB" sz="1800" dirty="0">
                <a:latin typeface="Play" panose="020B0604020202020204" charset="0"/>
                <a:cs typeface="Play" panose="020B0604020202020204" charset="0"/>
              </a:rPr>
              <a:t>Business community</a:t>
            </a:r>
          </a:p>
          <a:p>
            <a:pPr marL="285750" indent="-285750">
              <a:lnSpc>
                <a:spcPct val="150000"/>
              </a:lnSpc>
              <a:buFont typeface="Arial" panose="020B0604020202020204" pitchFamily="34" charset="0"/>
              <a:buChar char="•"/>
            </a:pPr>
            <a:r>
              <a:rPr lang="en-GB" sz="1800" dirty="0">
                <a:latin typeface="Play" panose="020B0604020202020204" charset="0"/>
                <a:cs typeface="Play" panose="020B0604020202020204" charset="0"/>
              </a:rPr>
              <a:t>Product / technology showcase</a:t>
            </a:r>
          </a:p>
        </p:txBody>
      </p:sp>
      <p:sp>
        <p:nvSpPr>
          <p:cNvPr id="19" name="TextBox 18">
            <a:extLst>
              <a:ext uri="{FF2B5EF4-FFF2-40B4-BE49-F238E27FC236}">
                <a16:creationId xmlns:a16="http://schemas.microsoft.com/office/drawing/2014/main" id="{4F817A6F-8E18-6146-B72E-C444544D5A05}"/>
              </a:ext>
            </a:extLst>
          </p:cNvPr>
          <p:cNvSpPr txBox="1"/>
          <p:nvPr/>
        </p:nvSpPr>
        <p:spPr>
          <a:xfrm>
            <a:off x="3552641" y="605837"/>
            <a:ext cx="6167168" cy="369332"/>
          </a:xfrm>
          <a:prstGeom prst="rect">
            <a:avLst/>
          </a:prstGeom>
          <a:noFill/>
        </p:spPr>
        <p:txBody>
          <a:bodyPr wrap="square" rtlCol="0">
            <a:spAutoFit/>
          </a:bodyPr>
          <a:lstStyle/>
          <a:p>
            <a:r>
              <a:rPr lang="en-GB" sz="1800" dirty="0"/>
              <a:t>What are the advantages of </a:t>
            </a:r>
            <a:r>
              <a:rPr lang="en-GB" sz="1800" dirty="0">
                <a:solidFill>
                  <a:schemeClr val="accent5">
                    <a:lumMod val="50000"/>
                  </a:schemeClr>
                </a:solidFill>
              </a:rPr>
              <a:t>ASEAN Access </a:t>
            </a:r>
            <a:r>
              <a:rPr lang="en-GB" sz="1800" dirty="0">
                <a:solidFill>
                  <a:srgbClr val="FF0000"/>
                </a:solidFill>
              </a:rPr>
              <a:t>MATCH</a:t>
            </a:r>
            <a:r>
              <a:rPr lang="en-GB" sz="1800" dirty="0"/>
              <a:t>?</a:t>
            </a:r>
          </a:p>
        </p:txBody>
      </p:sp>
      <p:sp>
        <p:nvSpPr>
          <p:cNvPr id="22" name="TextBox 21">
            <a:extLst>
              <a:ext uri="{FF2B5EF4-FFF2-40B4-BE49-F238E27FC236}">
                <a16:creationId xmlns:a16="http://schemas.microsoft.com/office/drawing/2014/main" id="{57C9D48F-B0B2-9005-EF01-70E3EE742E8D}"/>
              </a:ext>
            </a:extLst>
          </p:cNvPr>
          <p:cNvSpPr txBox="1"/>
          <p:nvPr/>
        </p:nvSpPr>
        <p:spPr>
          <a:xfrm>
            <a:off x="3552641" y="4581508"/>
            <a:ext cx="5712603" cy="785471"/>
          </a:xfrm>
          <a:prstGeom prst="rect">
            <a:avLst/>
          </a:prstGeom>
          <a:noFill/>
          <a:ln w="19050">
            <a:solidFill>
              <a:schemeClr val="accent1"/>
            </a:solidFill>
          </a:ln>
        </p:spPr>
        <p:txBody>
          <a:bodyPr wrap="square" rtlCol="0">
            <a:spAutoFit/>
          </a:bodyPr>
          <a:lstStyle/>
          <a:p>
            <a:pPr marL="285750" indent="-285750">
              <a:lnSpc>
                <a:spcPct val="150000"/>
              </a:lnSpc>
              <a:buFont typeface="Arial" panose="020B0604020202020204" pitchFamily="34" charset="0"/>
              <a:buChar char="•"/>
            </a:pPr>
            <a:r>
              <a:rPr lang="en-GB" sz="1600" b="1" dirty="0">
                <a:latin typeface="Play" panose="020B0604020202020204" charset="0"/>
                <a:cs typeface="Play" panose="020B0604020202020204" charset="0"/>
              </a:rPr>
              <a:t>Registered </a:t>
            </a:r>
            <a:r>
              <a:rPr lang="en-GB" sz="1600" dirty="0">
                <a:latin typeface="Play" panose="020B0604020202020204" charset="0"/>
                <a:cs typeface="Play" panose="020B0604020202020204" charset="0"/>
              </a:rPr>
              <a:t>members </a:t>
            </a:r>
            <a:r>
              <a:rPr lang="en-GB" sz="1600" i="1" dirty="0">
                <a:latin typeface="Play" panose="020B0604020202020204" charset="0"/>
                <a:cs typeface="Play" panose="020B0604020202020204" charset="0"/>
              </a:rPr>
              <a:t>(businesses) </a:t>
            </a:r>
            <a:r>
              <a:rPr lang="en-GB" sz="1600" dirty="0">
                <a:latin typeface="Play" panose="020B0604020202020204" charset="0"/>
                <a:cs typeface="Play" panose="020B0604020202020204" charset="0"/>
              </a:rPr>
              <a:t>of ASEAN Access</a:t>
            </a:r>
          </a:p>
          <a:p>
            <a:pPr marL="285750" indent="-285750">
              <a:lnSpc>
                <a:spcPct val="150000"/>
              </a:lnSpc>
              <a:buFont typeface="Arial" panose="020B0604020202020204" pitchFamily="34" charset="0"/>
              <a:buChar char="•"/>
            </a:pPr>
            <a:r>
              <a:rPr lang="en-GB" sz="1600" dirty="0">
                <a:latin typeface="Play" panose="020B0604020202020204" charset="0"/>
                <a:cs typeface="Play" panose="020B0604020202020204" charset="0"/>
              </a:rPr>
              <a:t>Official partners of ASEAN Access </a:t>
            </a:r>
            <a:r>
              <a:rPr lang="en-GB" sz="1600" i="1" dirty="0">
                <a:latin typeface="Play" panose="020B0604020202020204" charset="0"/>
                <a:cs typeface="Play" panose="020B0604020202020204" charset="0"/>
              </a:rPr>
              <a:t>(as organisers) </a:t>
            </a:r>
          </a:p>
        </p:txBody>
      </p:sp>
      <p:sp>
        <p:nvSpPr>
          <p:cNvPr id="23" name="TextBox 22">
            <a:extLst>
              <a:ext uri="{FF2B5EF4-FFF2-40B4-BE49-F238E27FC236}">
                <a16:creationId xmlns:a16="http://schemas.microsoft.com/office/drawing/2014/main" id="{AB6A28E2-5C06-1932-140D-98A0D50D499F}"/>
              </a:ext>
            </a:extLst>
          </p:cNvPr>
          <p:cNvSpPr txBox="1"/>
          <p:nvPr/>
        </p:nvSpPr>
        <p:spPr>
          <a:xfrm>
            <a:off x="4156616" y="4043081"/>
            <a:ext cx="4504651" cy="369332"/>
          </a:xfrm>
          <a:prstGeom prst="rect">
            <a:avLst/>
          </a:prstGeom>
          <a:noFill/>
        </p:spPr>
        <p:txBody>
          <a:bodyPr wrap="square" rtlCol="0">
            <a:spAutoFit/>
          </a:bodyPr>
          <a:lstStyle/>
          <a:p>
            <a:r>
              <a:rPr lang="en-GB" sz="1800" dirty="0"/>
              <a:t>Who can use </a:t>
            </a:r>
            <a:r>
              <a:rPr lang="en-GB" sz="1800" dirty="0">
                <a:solidFill>
                  <a:schemeClr val="accent5">
                    <a:lumMod val="50000"/>
                  </a:schemeClr>
                </a:solidFill>
              </a:rPr>
              <a:t>ASEAN Access </a:t>
            </a:r>
            <a:r>
              <a:rPr lang="en-GB" sz="1800" dirty="0">
                <a:solidFill>
                  <a:srgbClr val="FF0000"/>
                </a:solidFill>
              </a:rPr>
              <a:t>MATCH</a:t>
            </a:r>
            <a:r>
              <a:rPr lang="en-GB" sz="1800"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sp>
        <p:nvSpPr>
          <p:cNvPr id="2" name="TextBox 1">
            <a:extLst>
              <a:ext uri="{FF2B5EF4-FFF2-40B4-BE49-F238E27FC236}">
                <a16:creationId xmlns:a16="http://schemas.microsoft.com/office/drawing/2014/main" id="{6F1CD4E5-F707-D6C8-A247-56EE1B520B41}"/>
              </a:ext>
            </a:extLst>
          </p:cNvPr>
          <p:cNvSpPr txBox="1"/>
          <p:nvPr/>
        </p:nvSpPr>
        <p:spPr>
          <a:xfrm>
            <a:off x="8902857" y="285239"/>
            <a:ext cx="2654300" cy="461665"/>
          </a:xfrm>
          <a:prstGeom prst="rect">
            <a:avLst/>
          </a:prstGeom>
          <a:noFill/>
        </p:spPr>
        <p:txBody>
          <a:bodyPr wrap="square" rtlCol="0">
            <a:spAutoFit/>
          </a:bodyPr>
          <a:lstStyle/>
          <a:p>
            <a:r>
              <a:rPr lang="en-GB" sz="2400" b="1" dirty="0">
                <a:latin typeface="Calibri" panose="020F0502020204030204" pitchFamily="34" charset="0"/>
                <a:cs typeface="Calibri" panose="020F0502020204030204" pitchFamily="34" charset="0"/>
              </a:rPr>
              <a:t>Upcoming Events</a:t>
            </a:r>
          </a:p>
        </p:txBody>
      </p:sp>
      <p:pic>
        <p:nvPicPr>
          <p:cNvPr id="5" name="Picture 4" descr="A close-up of hands shaking&#10;&#10;Description automatically generated with medium confidence">
            <a:extLst>
              <a:ext uri="{FF2B5EF4-FFF2-40B4-BE49-F238E27FC236}">
                <a16:creationId xmlns:a16="http://schemas.microsoft.com/office/drawing/2014/main" id="{A86DA3C2-E13A-8FEA-41AD-54B238E9A2D7}"/>
              </a:ext>
            </a:extLst>
          </p:cNvPr>
          <p:cNvPicPr>
            <a:picLocks noChangeAspect="1"/>
          </p:cNvPicPr>
          <p:nvPr/>
        </p:nvPicPr>
        <p:blipFill>
          <a:blip r:embed="rId3"/>
          <a:stretch>
            <a:fillRect/>
          </a:stretch>
        </p:blipFill>
        <p:spPr>
          <a:xfrm>
            <a:off x="6743701" y="3476642"/>
            <a:ext cx="3783367" cy="2900247"/>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7FD7D163-86B2-5725-37FD-EBA151B82A47}"/>
              </a:ext>
            </a:extLst>
          </p:cNvPr>
          <p:cNvPicPr>
            <a:picLocks noChangeAspect="1"/>
          </p:cNvPicPr>
          <p:nvPr/>
        </p:nvPicPr>
        <p:blipFill>
          <a:blip r:embed="rId4"/>
          <a:stretch>
            <a:fillRect/>
          </a:stretch>
        </p:blipFill>
        <p:spPr>
          <a:xfrm>
            <a:off x="1104725" y="681181"/>
            <a:ext cx="7988300" cy="25781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94D81BA4-23A6-C186-A6C9-04160A72E54E}"/>
              </a:ext>
            </a:extLst>
          </p:cNvPr>
          <p:cNvPicPr>
            <a:picLocks noChangeAspect="1"/>
          </p:cNvPicPr>
          <p:nvPr/>
        </p:nvPicPr>
        <p:blipFill>
          <a:blip r:embed="rId5"/>
          <a:stretch>
            <a:fillRect/>
          </a:stretch>
        </p:blipFill>
        <p:spPr>
          <a:xfrm>
            <a:off x="1104725" y="3655223"/>
            <a:ext cx="4737275" cy="2408209"/>
          </a:xfrm>
          <a:prstGeom prst="rect">
            <a:avLst/>
          </a:prstGeom>
        </p:spPr>
      </p:pic>
      <p:pic>
        <p:nvPicPr>
          <p:cNvPr id="15" name="Picture 14" descr="Graphical user interface, text, application&#10;&#10;Description automatically generated">
            <a:extLst>
              <a:ext uri="{FF2B5EF4-FFF2-40B4-BE49-F238E27FC236}">
                <a16:creationId xmlns:a16="http://schemas.microsoft.com/office/drawing/2014/main" id="{743F55E5-25D6-1ECF-124E-C6D85E30A8E1}"/>
              </a:ext>
            </a:extLst>
          </p:cNvPr>
          <p:cNvPicPr>
            <a:picLocks noChangeAspect="1"/>
          </p:cNvPicPr>
          <p:nvPr/>
        </p:nvPicPr>
        <p:blipFill>
          <a:blip r:embed="rId6"/>
          <a:stretch>
            <a:fillRect/>
          </a:stretch>
        </p:blipFill>
        <p:spPr>
          <a:xfrm>
            <a:off x="6096000" y="1258965"/>
            <a:ext cx="4876800" cy="2070100"/>
          </a:xfrm>
          <a:prstGeom prst="rect">
            <a:avLst/>
          </a:prstGeom>
        </p:spPr>
      </p:pic>
    </p:spTree>
    <p:extLst>
      <p:ext uri="{BB962C8B-B14F-4D97-AF65-F5344CB8AC3E}">
        <p14:creationId xmlns:p14="http://schemas.microsoft.com/office/powerpoint/2010/main" val="311978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pic>
        <p:nvPicPr>
          <p:cNvPr id="8" name="Picture 7">
            <a:extLst>
              <a:ext uri="{FF2B5EF4-FFF2-40B4-BE49-F238E27FC236}">
                <a16:creationId xmlns:a16="http://schemas.microsoft.com/office/drawing/2014/main" id="{FC667134-D188-21A5-5E73-477C3AF0967F}"/>
              </a:ext>
            </a:extLst>
          </p:cNvPr>
          <p:cNvPicPr>
            <a:picLocks noChangeAspect="1"/>
          </p:cNvPicPr>
          <p:nvPr/>
        </p:nvPicPr>
        <p:blipFill>
          <a:blip r:embed="rId3"/>
          <a:stretch>
            <a:fillRect/>
          </a:stretch>
        </p:blipFill>
        <p:spPr>
          <a:xfrm>
            <a:off x="1441344" y="0"/>
            <a:ext cx="10732556" cy="6523145"/>
          </a:xfrm>
          <a:prstGeom prst="rect">
            <a:avLst/>
          </a:prstGeom>
        </p:spPr>
      </p:pic>
    </p:spTree>
    <p:extLst>
      <p:ext uri="{BB962C8B-B14F-4D97-AF65-F5344CB8AC3E}">
        <p14:creationId xmlns:p14="http://schemas.microsoft.com/office/powerpoint/2010/main" val="344779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pic>
        <p:nvPicPr>
          <p:cNvPr id="3" name="Picture 2">
            <a:extLst>
              <a:ext uri="{FF2B5EF4-FFF2-40B4-BE49-F238E27FC236}">
                <a16:creationId xmlns:a16="http://schemas.microsoft.com/office/drawing/2014/main" id="{5F77F499-D302-F381-94DC-72736B5AAC9D}"/>
              </a:ext>
            </a:extLst>
          </p:cNvPr>
          <p:cNvPicPr>
            <a:picLocks noChangeAspect="1"/>
          </p:cNvPicPr>
          <p:nvPr/>
        </p:nvPicPr>
        <p:blipFill>
          <a:blip r:embed="rId3"/>
          <a:stretch>
            <a:fillRect/>
          </a:stretch>
        </p:blipFill>
        <p:spPr>
          <a:xfrm>
            <a:off x="1238655" y="0"/>
            <a:ext cx="10953345" cy="6452965"/>
          </a:xfrm>
          <a:prstGeom prst="rect">
            <a:avLst/>
          </a:prstGeom>
        </p:spPr>
      </p:pic>
    </p:spTree>
    <p:extLst>
      <p:ext uri="{BB962C8B-B14F-4D97-AF65-F5344CB8AC3E}">
        <p14:creationId xmlns:p14="http://schemas.microsoft.com/office/powerpoint/2010/main" val="139928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sp>
        <p:nvSpPr>
          <p:cNvPr id="3" name="TextBox 2">
            <a:extLst>
              <a:ext uri="{FF2B5EF4-FFF2-40B4-BE49-F238E27FC236}">
                <a16:creationId xmlns:a16="http://schemas.microsoft.com/office/drawing/2014/main" id="{F0D0C9B1-C6C6-AC98-1927-0A84F9781C3A}"/>
              </a:ext>
            </a:extLst>
          </p:cNvPr>
          <p:cNvSpPr txBox="1"/>
          <p:nvPr/>
        </p:nvSpPr>
        <p:spPr>
          <a:xfrm>
            <a:off x="4698684" y="2843575"/>
            <a:ext cx="3058288" cy="584775"/>
          </a:xfrm>
          <a:prstGeom prst="rect">
            <a:avLst/>
          </a:prstGeom>
          <a:noFill/>
        </p:spPr>
        <p:txBody>
          <a:bodyPr wrap="square" rtlCol="0">
            <a:spAutoFit/>
          </a:bodyPr>
          <a:lstStyle/>
          <a:p>
            <a:r>
              <a:rPr lang="en-GB" sz="3200" b="1" u="sng" dirty="0">
                <a:latin typeface="Calibri" panose="020F0502020204030204" pitchFamily="34" charset="0"/>
                <a:cs typeface="Calibri" panose="020F0502020204030204" pitchFamily="34" charset="0"/>
              </a:rPr>
              <a:t>THE NETWORK</a:t>
            </a:r>
          </a:p>
        </p:txBody>
      </p:sp>
      <p:pic>
        <p:nvPicPr>
          <p:cNvPr id="5" name="Picture 4" descr="Logo, company name&#10;&#10;Description automatically generated">
            <a:extLst>
              <a:ext uri="{FF2B5EF4-FFF2-40B4-BE49-F238E27FC236}">
                <a16:creationId xmlns:a16="http://schemas.microsoft.com/office/drawing/2014/main" id="{766A88BC-5C5F-BDF4-CC15-72CDC97C6E8A}"/>
              </a:ext>
            </a:extLst>
          </p:cNvPr>
          <p:cNvPicPr>
            <a:picLocks noChangeAspect="1"/>
          </p:cNvPicPr>
          <p:nvPr/>
        </p:nvPicPr>
        <p:blipFill>
          <a:blip r:embed="rId3"/>
          <a:stretch>
            <a:fillRect/>
          </a:stretch>
        </p:blipFill>
        <p:spPr>
          <a:xfrm>
            <a:off x="5142321" y="936217"/>
            <a:ext cx="1907358" cy="1907358"/>
          </a:xfrm>
          <a:prstGeom prst="rect">
            <a:avLst/>
          </a:prstGeom>
        </p:spPr>
      </p:pic>
    </p:spTree>
    <p:extLst>
      <p:ext uri="{BB962C8B-B14F-4D97-AF65-F5344CB8AC3E}">
        <p14:creationId xmlns:p14="http://schemas.microsoft.com/office/powerpoint/2010/main" val="224968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13" name="TextBox 12">
            <a:extLst>
              <a:ext uri="{FF2B5EF4-FFF2-40B4-BE49-F238E27FC236}">
                <a16:creationId xmlns:a16="http://schemas.microsoft.com/office/drawing/2014/main" id="{8B9B2E9A-2FF7-4EDC-9DE9-17F8B2A54CE4}"/>
              </a:ext>
            </a:extLst>
          </p:cNvPr>
          <p:cNvSpPr txBox="1"/>
          <p:nvPr/>
        </p:nvSpPr>
        <p:spPr>
          <a:xfrm>
            <a:off x="8803117" y="1046372"/>
            <a:ext cx="199481" cy="307777"/>
          </a:xfrm>
          <a:prstGeom prst="rect">
            <a:avLst/>
          </a:prstGeom>
          <a:solidFill>
            <a:schemeClr val="bg1"/>
          </a:solidFill>
        </p:spPr>
        <p:txBody>
          <a:bodyPr wrap="square" rtlCol="0">
            <a:spAutoFit/>
          </a:bodyPr>
          <a:lstStyle/>
          <a:p>
            <a:endParaRPr lang="en-GB" dirty="0"/>
          </a:p>
        </p:txBody>
      </p:sp>
      <p:pic>
        <p:nvPicPr>
          <p:cNvPr id="5" name="Picture 4" descr="Logo, company name&#10;&#10;Description automatically generated">
            <a:extLst>
              <a:ext uri="{FF2B5EF4-FFF2-40B4-BE49-F238E27FC236}">
                <a16:creationId xmlns:a16="http://schemas.microsoft.com/office/drawing/2014/main" id="{DD01BC75-D782-AB54-A1E9-1609D26C78F3}"/>
              </a:ext>
            </a:extLst>
          </p:cNvPr>
          <p:cNvPicPr>
            <a:picLocks noChangeAspect="1"/>
          </p:cNvPicPr>
          <p:nvPr/>
        </p:nvPicPr>
        <p:blipFill>
          <a:blip r:embed="rId3"/>
          <a:stretch>
            <a:fillRect/>
          </a:stretch>
        </p:blipFill>
        <p:spPr>
          <a:xfrm>
            <a:off x="25707" y="2203078"/>
            <a:ext cx="1295234" cy="1295234"/>
          </a:xfrm>
          <a:prstGeom prst="rect">
            <a:avLst/>
          </a:prstGeom>
        </p:spPr>
      </p:pic>
      <p:sp>
        <p:nvSpPr>
          <p:cNvPr id="2" name="Oval 1">
            <a:extLst>
              <a:ext uri="{FF2B5EF4-FFF2-40B4-BE49-F238E27FC236}">
                <a16:creationId xmlns:a16="http://schemas.microsoft.com/office/drawing/2014/main" id="{679537A4-E84A-599E-2058-B70998EA76BC}"/>
              </a:ext>
            </a:extLst>
          </p:cNvPr>
          <p:cNvSpPr/>
          <p:nvPr/>
        </p:nvSpPr>
        <p:spPr>
          <a:xfrm>
            <a:off x="2349542" y="2275805"/>
            <a:ext cx="1473200" cy="139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NFP</a:t>
            </a:r>
            <a:endParaRPr lang="en-GB" b="1" dirty="0">
              <a:latin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4BCDBF1F-48DB-ED11-D63C-341A0B55A620}"/>
              </a:ext>
            </a:extLst>
          </p:cNvPr>
          <p:cNvSpPr/>
          <p:nvPr/>
        </p:nvSpPr>
        <p:spPr>
          <a:xfrm>
            <a:off x="5269836" y="347872"/>
            <a:ext cx="1473200" cy="139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Network Partner</a:t>
            </a:r>
            <a:endParaRPr lang="en-GB" sz="1050" b="1" dirty="0">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C4DE641A-ECE5-CE80-4D1F-AE97E3389E9F}"/>
              </a:ext>
            </a:extLst>
          </p:cNvPr>
          <p:cNvSpPr/>
          <p:nvPr/>
        </p:nvSpPr>
        <p:spPr>
          <a:xfrm>
            <a:off x="5269836" y="2326688"/>
            <a:ext cx="1473200" cy="139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800" b="1" dirty="0">
                <a:ln w="0"/>
                <a:solidFill>
                  <a:srgbClr val="000000"/>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Network Partner</a:t>
            </a:r>
            <a:endParaRPr lang="en-GB" sz="1050" b="1" dirty="0">
              <a:solidFill>
                <a:srgbClr val="FFFFFF"/>
              </a:solidFill>
              <a:latin typeface="Calibri" panose="020F0502020204030204" pitchFamily="34" charset="0"/>
              <a:cs typeface="Calibri" panose="020F0502020204030204" pitchFamily="34" charset="0"/>
            </a:endParaRPr>
          </a:p>
          <a:p>
            <a:pPr algn="ctr"/>
            <a:endParaRPr lang="en-GB" b="1" dirty="0">
              <a:latin typeface="Calibri" panose="020F0502020204030204" pitchFamily="34" charset="0"/>
              <a:cs typeface="Calibri" panose="020F0502020204030204" pitchFamily="34" charset="0"/>
            </a:endParaRPr>
          </a:p>
        </p:txBody>
      </p:sp>
      <p:sp>
        <p:nvSpPr>
          <p:cNvPr id="9" name="Oval 8">
            <a:extLst>
              <a:ext uri="{FF2B5EF4-FFF2-40B4-BE49-F238E27FC236}">
                <a16:creationId xmlns:a16="http://schemas.microsoft.com/office/drawing/2014/main" id="{9AD51A46-7B5D-F4F7-1063-6E614ACE4661}"/>
              </a:ext>
            </a:extLst>
          </p:cNvPr>
          <p:cNvSpPr/>
          <p:nvPr/>
        </p:nvSpPr>
        <p:spPr>
          <a:xfrm>
            <a:off x="5269836" y="4305504"/>
            <a:ext cx="1473200" cy="139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800" b="1" dirty="0">
                <a:ln w="0"/>
                <a:solidFill>
                  <a:srgbClr val="000000"/>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Network Partner</a:t>
            </a:r>
            <a:endParaRPr lang="en-GB" sz="1050" b="1" dirty="0">
              <a:solidFill>
                <a:srgbClr val="FFFFFF"/>
              </a:solidFill>
              <a:latin typeface="Calibri" panose="020F0502020204030204" pitchFamily="34" charset="0"/>
              <a:cs typeface="Calibri" panose="020F0502020204030204" pitchFamily="34" charset="0"/>
            </a:endParaRPr>
          </a:p>
          <a:p>
            <a:pPr algn="ctr"/>
            <a:endParaRPr lang="en-GB" b="1" dirty="0">
              <a:latin typeface="Calibri" panose="020F0502020204030204" pitchFamily="34" charset="0"/>
              <a:cs typeface="Calibri" panose="020F0502020204030204" pitchFamily="34" charset="0"/>
            </a:endParaRPr>
          </a:p>
        </p:txBody>
      </p:sp>
      <p:pic>
        <p:nvPicPr>
          <p:cNvPr id="17" name="Graphic 16" descr="Group of women with solid fill">
            <a:extLst>
              <a:ext uri="{FF2B5EF4-FFF2-40B4-BE49-F238E27FC236}">
                <a16:creationId xmlns:a16="http://schemas.microsoft.com/office/drawing/2014/main" id="{25F4B530-73ED-619C-6736-050B35A551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869282">
            <a:off x="2158208" y="1880482"/>
            <a:ext cx="557932" cy="557932"/>
          </a:xfrm>
          <a:prstGeom prst="rect">
            <a:avLst/>
          </a:prstGeom>
        </p:spPr>
      </p:pic>
      <p:pic>
        <p:nvPicPr>
          <p:cNvPr id="31" name="Graphic 30" descr="Group of women with solid fill">
            <a:extLst>
              <a:ext uri="{FF2B5EF4-FFF2-40B4-BE49-F238E27FC236}">
                <a16:creationId xmlns:a16="http://schemas.microsoft.com/office/drawing/2014/main" id="{234E46AA-2734-22E6-E2E2-3D3AFB6BEB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73154">
            <a:off x="2932351" y="1733119"/>
            <a:ext cx="557932" cy="557932"/>
          </a:xfrm>
          <a:prstGeom prst="rect">
            <a:avLst/>
          </a:prstGeom>
        </p:spPr>
      </p:pic>
      <p:pic>
        <p:nvPicPr>
          <p:cNvPr id="32" name="Graphic 31" descr="Group of women with solid fill">
            <a:extLst>
              <a:ext uri="{FF2B5EF4-FFF2-40B4-BE49-F238E27FC236}">
                <a16:creationId xmlns:a16="http://schemas.microsoft.com/office/drawing/2014/main" id="{5DEC2AB0-4ABF-45CD-73D1-34C1A4A3EF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52134">
            <a:off x="3830342" y="2377423"/>
            <a:ext cx="557932" cy="557932"/>
          </a:xfrm>
          <a:prstGeom prst="rect">
            <a:avLst/>
          </a:prstGeom>
        </p:spPr>
      </p:pic>
      <p:pic>
        <p:nvPicPr>
          <p:cNvPr id="33" name="Graphic 32" descr="Group of women with solid fill">
            <a:extLst>
              <a:ext uri="{FF2B5EF4-FFF2-40B4-BE49-F238E27FC236}">
                <a16:creationId xmlns:a16="http://schemas.microsoft.com/office/drawing/2014/main" id="{FF02CF74-9ECE-CBDE-9C37-E1FD64E3B5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544546">
            <a:off x="3779595" y="3194635"/>
            <a:ext cx="557932" cy="557932"/>
          </a:xfrm>
          <a:prstGeom prst="rect">
            <a:avLst/>
          </a:prstGeom>
        </p:spPr>
      </p:pic>
      <p:pic>
        <p:nvPicPr>
          <p:cNvPr id="34" name="Graphic 33" descr="Group of women with solid fill">
            <a:extLst>
              <a:ext uri="{FF2B5EF4-FFF2-40B4-BE49-F238E27FC236}">
                <a16:creationId xmlns:a16="http://schemas.microsoft.com/office/drawing/2014/main" id="{964F8D83-8153-D62A-B01F-A074FF60B9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771428" y="3731162"/>
            <a:ext cx="557932" cy="557932"/>
          </a:xfrm>
          <a:prstGeom prst="rect">
            <a:avLst/>
          </a:prstGeom>
        </p:spPr>
      </p:pic>
      <p:pic>
        <p:nvPicPr>
          <p:cNvPr id="35" name="Graphic 34" descr="Group of women with solid fill">
            <a:extLst>
              <a:ext uri="{FF2B5EF4-FFF2-40B4-BE49-F238E27FC236}">
                <a16:creationId xmlns:a16="http://schemas.microsoft.com/office/drawing/2014/main" id="{7C142402-4D29-3890-B4C3-9BEDC8DB4E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4020705">
            <a:off x="1974494" y="3324836"/>
            <a:ext cx="557932" cy="557932"/>
          </a:xfrm>
          <a:prstGeom prst="rect">
            <a:avLst/>
          </a:prstGeom>
        </p:spPr>
      </p:pic>
      <p:sp>
        <p:nvSpPr>
          <p:cNvPr id="36" name="Right Arrow 35">
            <a:extLst>
              <a:ext uri="{FF2B5EF4-FFF2-40B4-BE49-F238E27FC236}">
                <a16:creationId xmlns:a16="http://schemas.microsoft.com/office/drawing/2014/main" id="{AC35AD97-7401-D958-455D-A5A84C7ED6C5}"/>
              </a:ext>
            </a:extLst>
          </p:cNvPr>
          <p:cNvSpPr/>
          <p:nvPr/>
        </p:nvSpPr>
        <p:spPr>
          <a:xfrm>
            <a:off x="1219200" y="2794000"/>
            <a:ext cx="1085747" cy="231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38" name="Right Arrow 37">
            <a:extLst>
              <a:ext uri="{FF2B5EF4-FFF2-40B4-BE49-F238E27FC236}">
                <a16:creationId xmlns:a16="http://schemas.microsoft.com/office/drawing/2014/main" id="{F59D5E0A-FD7D-DDF9-49FE-A55734968869}"/>
              </a:ext>
            </a:extLst>
          </p:cNvPr>
          <p:cNvSpPr/>
          <p:nvPr/>
        </p:nvSpPr>
        <p:spPr>
          <a:xfrm rot="19910911">
            <a:off x="3523533" y="1764456"/>
            <a:ext cx="1806593" cy="197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39" name="Right Arrow 38">
            <a:extLst>
              <a:ext uri="{FF2B5EF4-FFF2-40B4-BE49-F238E27FC236}">
                <a16:creationId xmlns:a16="http://schemas.microsoft.com/office/drawing/2014/main" id="{E84107F7-D5D6-4408-9187-9C1D04C65155}"/>
              </a:ext>
            </a:extLst>
          </p:cNvPr>
          <p:cNvSpPr/>
          <p:nvPr/>
        </p:nvSpPr>
        <p:spPr>
          <a:xfrm>
            <a:off x="3822742" y="2995021"/>
            <a:ext cx="1388807" cy="164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40" name="Right Arrow 39">
            <a:extLst>
              <a:ext uri="{FF2B5EF4-FFF2-40B4-BE49-F238E27FC236}">
                <a16:creationId xmlns:a16="http://schemas.microsoft.com/office/drawing/2014/main" id="{B07722FF-2A67-CE43-579F-C181BF64FF57}"/>
              </a:ext>
            </a:extLst>
          </p:cNvPr>
          <p:cNvSpPr/>
          <p:nvPr/>
        </p:nvSpPr>
        <p:spPr>
          <a:xfrm rot="1958764">
            <a:off x="3422031" y="4033129"/>
            <a:ext cx="1951693" cy="1863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pic>
        <p:nvPicPr>
          <p:cNvPr id="54" name="Graphic 53" descr="Group of people with solid fill">
            <a:extLst>
              <a:ext uri="{FF2B5EF4-FFF2-40B4-BE49-F238E27FC236}">
                <a16:creationId xmlns:a16="http://schemas.microsoft.com/office/drawing/2014/main" id="{F6483DF8-7464-EEE9-3E5F-E18488E4FE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0200" y="2439156"/>
            <a:ext cx="1041400" cy="1041400"/>
          </a:xfrm>
          <a:prstGeom prst="rect">
            <a:avLst/>
          </a:prstGeom>
        </p:spPr>
      </p:pic>
      <p:pic>
        <p:nvPicPr>
          <p:cNvPr id="56" name="Graphic 55" descr="Group of women outline">
            <a:extLst>
              <a:ext uri="{FF2B5EF4-FFF2-40B4-BE49-F238E27FC236}">
                <a16:creationId xmlns:a16="http://schemas.microsoft.com/office/drawing/2014/main" id="{DD7AAC53-85C7-5F36-4E71-9EF68631FDA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12051" y="652116"/>
            <a:ext cx="697836" cy="697836"/>
          </a:xfrm>
          <a:prstGeom prst="rect">
            <a:avLst/>
          </a:prstGeom>
        </p:spPr>
      </p:pic>
      <p:sp>
        <p:nvSpPr>
          <p:cNvPr id="58" name="Oval 57">
            <a:extLst>
              <a:ext uri="{FF2B5EF4-FFF2-40B4-BE49-F238E27FC236}">
                <a16:creationId xmlns:a16="http://schemas.microsoft.com/office/drawing/2014/main" id="{9FBA8B79-2E69-4910-95AC-F20C8BA8BC19}"/>
              </a:ext>
            </a:extLst>
          </p:cNvPr>
          <p:cNvSpPr/>
          <p:nvPr/>
        </p:nvSpPr>
        <p:spPr>
          <a:xfrm>
            <a:off x="8269874" y="4350427"/>
            <a:ext cx="1117443" cy="116046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700" b="1" dirty="0">
              <a:solidFill>
                <a:srgbClr val="FFFFFF"/>
              </a:solidFill>
              <a:latin typeface="Calibri" panose="020F0502020204030204" pitchFamily="34" charset="0"/>
              <a:cs typeface="Calibri" panose="020F0502020204030204" pitchFamily="34" charset="0"/>
            </a:endParaRPr>
          </a:p>
          <a:p>
            <a:pPr algn="ctr"/>
            <a:endParaRPr lang="en-GB" b="1" dirty="0">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9C7DCA8B-C2C3-7905-7F05-046650BED36E}"/>
              </a:ext>
            </a:extLst>
          </p:cNvPr>
          <p:cNvSpPr txBox="1"/>
          <p:nvPr/>
        </p:nvSpPr>
        <p:spPr>
          <a:xfrm>
            <a:off x="8369614" y="4776772"/>
            <a:ext cx="1117443" cy="307777"/>
          </a:xfrm>
          <a:prstGeom prst="rect">
            <a:avLst/>
          </a:prstGeom>
          <a:noFill/>
        </p:spPr>
        <p:txBody>
          <a:bodyPr wrap="square" rtlCol="0">
            <a:spAutoFit/>
          </a:bodyPr>
          <a:lstStyle/>
          <a:p>
            <a:r>
              <a:rPr lang="en-GB" b="1" dirty="0"/>
              <a:t>Networks</a:t>
            </a:r>
          </a:p>
        </p:txBody>
      </p:sp>
      <p:sp>
        <p:nvSpPr>
          <p:cNvPr id="60" name="Right Arrow 59">
            <a:extLst>
              <a:ext uri="{FF2B5EF4-FFF2-40B4-BE49-F238E27FC236}">
                <a16:creationId xmlns:a16="http://schemas.microsoft.com/office/drawing/2014/main" id="{F4C42872-CDBB-1035-299C-C6303609743A}"/>
              </a:ext>
            </a:extLst>
          </p:cNvPr>
          <p:cNvSpPr/>
          <p:nvPr/>
        </p:nvSpPr>
        <p:spPr>
          <a:xfrm>
            <a:off x="6812051" y="4786542"/>
            <a:ext cx="1388807" cy="164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pic>
        <p:nvPicPr>
          <p:cNvPr id="62" name="Graphic 61" descr="Group of people outline">
            <a:extLst>
              <a:ext uri="{FF2B5EF4-FFF2-40B4-BE49-F238E27FC236}">
                <a16:creationId xmlns:a16="http://schemas.microsoft.com/office/drawing/2014/main" id="{FD8FB112-25FB-10E3-F18C-D1FB7E02A2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456333" y="4495800"/>
            <a:ext cx="920043" cy="920043"/>
          </a:xfrm>
          <a:prstGeom prst="rect">
            <a:avLst/>
          </a:prstGeom>
        </p:spPr>
      </p:pic>
      <p:sp>
        <p:nvSpPr>
          <p:cNvPr id="63" name="TextBox 62">
            <a:extLst>
              <a:ext uri="{FF2B5EF4-FFF2-40B4-BE49-F238E27FC236}">
                <a16:creationId xmlns:a16="http://schemas.microsoft.com/office/drawing/2014/main" id="{A8E423AE-60FF-1B9B-0729-0151AF9E8D97}"/>
              </a:ext>
            </a:extLst>
          </p:cNvPr>
          <p:cNvSpPr txBox="1"/>
          <p:nvPr/>
        </p:nvSpPr>
        <p:spPr>
          <a:xfrm>
            <a:off x="1061705" y="253532"/>
            <a:ext cx="2844800" cy="1015663"/>
          </a:xfrm>
          <a:prstGeom prst="rect">
            <a:avLst/>
          </a:prstGeom>
          <a:noFill/>
          <a:ln w="19050">
            <a:solidFill>
              <a:srgbClr val="0070C0"/>
            </a:solidFill>
          </a:ln>
        </p:spPr>
        <p:txBody>
          <a:bodyPr wrap="square" rtlCol="0">
            <a:spAutoFit/>
          </a:bodyPr>
          <a:lstStyle/>
          <a:p>
            <a:pPr algn="ctr"/>
            <a:r>
              <a:rPr lang="en-GB" sz="2000" b="1" dirty="0">
                <a:latin typeface="Calibri" panose="020F0502020204030204" pitchFamily="34" charset="0"/>
                <a:cs typeface="Calibri" panose="020F0502020204030204" pitchFamily="34" charset="0"/>
              </a:rPr>
              <a:t>ASEAN Access: </a:t>
            </a:r>
          </a:p>
          <a:p>
            <a:pPr algn="ctr"/>
            <a:r>
              <a:rPr lang="en-GB" sz="2000" b="1" dirty="0">
                <a:latin typeface="Calibri" panose="020F0502020204030204" pitchFamily="34" charset="0"/>
                <a:cs typeface="Calibri" panose="020F0502020204030204" pitchFamily="34" charset="0"/>
              </a:rPr>
              <a:t>Network Development, Outreach and promotion</a:t>
            </a:r>
          </a:p>
        </p:txBody>
      </p:sp>
      <p:pic>
        <p:nvPicPr>
          <p:cNvPr id="64" name="Graphic 63" descr="Group of women outline">
            <a:extLst>
              <a:ext uri="{FF2B5EF4-FFF2-40B4-BE49-F238E27FC236}">
                <a16:creationId xmlns:a16="http://schemas.microsoft.com/office/drawing/2014/main" id="{20FBBDA4-B034-384F-3F40-10DCA71D3CE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80200" y="5084549"/>
            <a:ext cx="697836" cy="697836"/>
          </a:xfrm>
          <a:prstGeom prst="rect">
            <a:avLst/>
          </a:prstGeom>
        </p:spPr>
      </p:pic>
    </p:spTree>
    <p:extLst>
      <p:ext uri="{BB962C8B-B14F-4D97-AF65-F5344CB8AC3E}">
        <p14:creationId xmlns:p14="http://schemas.microsoft.com/office/powerpoint/2010/main" val="338439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4" name="Picture 3" descr="About OSMEP">
            <a:extLst>
              <a:ext uri="{FF2B5EF4-FFF2-40B4-BE49-F238E27FC236}">
                <a16:creationId xmlns:a16="http://schemas.microsoft.com/office/drawing/2014/main" id="{9CCE93D2-5CFE-4F1D-8808-F1373DF721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046" y="1756789"/>
            <a:ext cx="3309481" cy="1338594"/>
          </a:xfrm>
          <a:prstGeom prst="rect">
            <a:avLst/>
          </a:prstGeom>
          <a:noFill/>
          <a:ln>
            <a:noFill/>
          </a:ln>
        </p:spPr>
      </p:pic>
      <p:pic>
        <p:nvPicPr>
          <p:cNvPr id="5" name="Picture 4">
            <a:extLst>
              <a:ext uri="{FF2B5EF4-FFF2-40B4-BE49-F238E27FC236}">
                <a16:creationId xmlns:a16="http://schemas.microsoft.com/office/drawing/2014/main" id="{0CB08166-BBA1-4927-B419-C1B030666AA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2649" y="2976133"/>
            <a:ext cx="1033596" cy="1033596"/>
          </a:xfrm>
          <a:prstGeom prst="rect">
            <a:avLst/>
          </a:prstGeom>
          <a:noFill/>
          <a:ln>
            <a:noFill/>
          </a:ln>
        </p:spPr>
      </p:pic>
      <p:pic>
        <p:nvPicPr>
          <p:cNvPr id="12" name="Picture 11">
            <a:extLst>
              <a:ext uri="{FF2B5EF4-FFF2-40B4-BE49-F238E27FC236}">
                <a16:creationId xmlns:a16="http://schemas.microsoft.com/office/drawing/2014/main" id="{F7416032-916D-442A-8541-8BBDA83C13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6180" y="5128078"/>
            <a:ext cx="1847774" cy="1304641"/>
          </a:xfrm>
          <a:prstGeom prst="rect">
            <a:avLst/>
          </a:prstGeom>
        </p:spPr>
      </p:pic>
      <p:pic>
        <p:nvPicPr>
          <p:cNvPr id="13" name="Picture 12">
            <a:extLst>
              <a:ext uri="{FF2B5EF4-FFF2-40B4-BE49-F238E27FC236}">
                <a16:creationId xmlns:a16="http://schemas.microsoft.com/office/drawing/2014/main" id="{D5056068-76CE-4A0A-9469-B66112F0928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63006" y="487919"/>
            <a:ext cx="1563999" cy="1280709"/>
          </a:xfrm>
          <a:prstGeom prst="rect">
            <a:avLst/>
          </a:prstGeom>
          <a:noFill/>
        </p:spPr>
      </p:pic>
      <p:pic>
        <p:nvPicPr>
          <p:cNvPr id="20" name="Picture 19" descr="Logo&#10;&#10;Description automatically generated">
            <a:extLst>
              <a:ext uri="{FF2B5EF4-FFF2-40B4-BE49-F238E27FC236}">
                <a16:creationId xmlns:a16="http://schemas.microsoft.com/office/drawing/2014/main" id="{D92AEBF1-86F8-48B8-A08E-B9B3C78B08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4591" y="506329"/>
            <a:ext cx="1200462" cy="1203990"/>
          </a:xfrm>
          <a:prstGeom prst="rect">
            <a:avLst/>
          </a:prstGeom>
        </p:spPr>
      </p:pic>
      <p:pic>
        <p:nvPicPr>
          <p:cNvPr id="21" name="Picture 2">
            <a:extLst>
              <a:ext uri="{FF2B5EF4-FFF2-40B4-BE49-F238E27FC236}">
                <a16:creationId xmlns:a16="http://schemas.microsoft.com/office/drawing/2014/main" id="{73C51C06-3115-4D4B-92E7-156E0076496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1382" y="4278357"/>
            <a:ext cx="2564222" cy="116555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F12FAB11-9324-4ED0-BC38-2912734A806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13383" y="1664091"/>
            <a:ext cx="1702550" cy="1688094"/>
          </a:xfrm>
          <a:prstGeom prst="rect">
            <a:avLst/>
          </a:prstGeom>
          <a:noFill/>
          <a:ln>
            <a:noFill/>
          </a:ln>
        </p:spPr>
      </p:pic>
      <p:pic>
        <p:nvPicPr>
          <p:cNvPr id="15" name="Picture 14">
            <a:extLst>
              <a:ext uri="{FF2B5EF4-FFF2-40B4-BE49-F238E27FC236}">
                <a16:creationId xmlns:a16="http://schemas.microsoft.com/office/drawing/2014/main" id="{B71F59C4-5C9B-4387-99F6-E278B95D75B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71042" y="3036413"/>
            <a:ext cx="1563999" cy="1174737"/>
          </a:xfrm>
          <a:prstGeom prst="rect">
            <a:avLst/>
          </a:prstGeom>
          <a:noFill/>
        </p:spPr>
      </p:pic>
      <p:pic>
        <p:nvPicPr>
          <p:cNvPr id="23" name="Picture 22">
            <a:extLst>
              <a:ext uri="{FF2B5EF4-FFF2-40B4-BE49-F238E27FC236}">
                <a16:creationId xmlns:a16="http://schemas.microsoft.com/office/drawing/2014/main" id="{B06E222D-C1FE-49EC-A0B2-DC3101ADB59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511" y="5470237"/>
            <a:ext cx="4336364" cy="921774"/>
          </a:xfrm>
          <a:prstGeom prst="rect">
            <a:avLst/>
          </a:prstGeom>
          <a:noFill/>
        </p:spPr>
      </p:pic>
      <p:pic>
        <p:nvPicPr>
          <p:cNvPr id="29" name="Picture 28" descr="Driving The Future | Young Entrepreneur Association Brunei (YEAB)">
            <a:extLst>
              <a:ext uri="{FF2B5EF4-FFF2-40B4-BE49-F238E27FC236}">
                <a16:creationId xmlns:a16="http://schemas.microsoft.com/office/drawing/2014/main" id="{A7CC7428-ECE0-4480-8DEC-FB73CA5C7CCD}"/>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67265" y="473406"/>
            <a:ext cx="1376606" cy="1110720"/>
          </a:xfrm>
          <a:prstGeom prst="rect">
            <a:avLst/>
          </a:prstGeom>
          <a:noFill/>
          <a:ln>
            <a:noFill/>
          </a:ln>
        </p:spPr>
      </p:pic>
      <p:pic>
        <p:nvPicPr>
          <p:cNvPr id="30" name="Picture 29">
            <a:extLst>
              <a:ext uri="{FF2B5EF4-FFF2-40B4-BE49-F238E27FC236}">
                <a16:creationId xmlns:a16="http://schemas.microsoft.com/office/drawing/2014/main" id="{702F4C79-D0D3-4516-859B-7D136944670D}"/>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99961" y="2985476"/>
            <a:ext cx="1184401" cy="1329161"/>
          </a:xfrm>
          <a:prstGeom prst="rect">
            <a:avLst/>
          </a:prstGeom>
          <a:noFill/>
          <a:ln>
            <a:noFill/>
          </a:ln>
        </p:spPr>
      </p:pic>
      <p:pic>
        <p:nvPicPr>
          <p:cNvPr id="31" name="Picture 30" descr="PHILEXPORT (@PHILEXPORTMNL) | Twitter">
            <a:extLst>
              <a:ext uri="{FF2B5EF4-FFF2-40B4-BE49-F238E27FC236}">
                <a16:creationId xmlns:a16="http://schemas.microsoft.com/office/drawing/2014/main" id="{E0583E82-E632-417C-8FAB-BF629F5566F6}"/>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58811" y="4044847"/>
            <a:ext cx="1632576" cy="1632576"/>
          </a:xfrm>
          <a:prstGeom prst="rect">
            <a:avLst/>
          </a:prstGeom>
          <a:noFill/>
          <a:ln>
            <a:noFill/>
          </a:ln>
        </p:spPr>
      </p:pic>
      <p:pic>
        <p:nvPicPr>
          <p:cNvPr id="34" name="Picture 33" descr="Logo&#10;&#10;Description automatically generated">
            <a:extLst>
              <a:ext uri="{FF2B5EF4-FFF2-40B4-BE49-F238E27FC236}">
                <a16:creationId xmlns:a16="http://schemas.microsoft.com/office/drawing/2014/main" id="{185F7399-CB2E-4D30-B251-C38DDD5F0DA0}"/>
              </a:ext>
            </a:extLst>
          </p:cNvPr>
          <p:cNvPicPr>
            <a:picLocks noChangeAspect="1"/>
          </p:cNvPicPr>
          <p:nvPr/>
        </p:nvPicPr>
        <p:blipFill>
          <a:blip r:embed="rId15"/>
          <a:stretch>
            <a:fillRect/>
          </a:stretch>
        </p:blipFill>
        <p:spPr>
          <a:xfrm>
            <a:off x="2959447" y="2166322"/>
            <a:ext cx="1979642" cy="598901"/>
          </a:xfrm>
          <a:prstGeom prst="rect">
            <a:avLst/>
          </a:prstGeom>
        </p:spPr>
      </p:pic>
      <p:pic>
        <p:nvPicPr>
          <p:cNvPr id="36" name="Picture 35">
            <a:extLst>
              <a:ext uri="{FF2B5EF4-FFF2-40B4-BE49-F238E27FC236}">
                <a16:creationId xmlns:a16="http://schemas.microsoft.com/office/drawing/2014/main" id="{01A98C2C-A77E-4255-9162-278A932655F4}"/>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92220" y="519804"/>
            <a:ext cx="1171528" cy="1165626"/>
          </a:xfrm>
          <a:prstGeom prst="rect">
            <a:avLst/>
          </a:prstGeom>
          <a:noFill/>
        </p:spPr>
      </p:pic>
      <p:pic>
        <p:nvPicPr>
          <p:cNvPr id="38" name="Picture 37">
            <a:extLst>
              <a:ext uri="{FF2B5EF4-FFF2-40B4-BE49-F238E27FC236}">
                <a16:creationId xmlns:a16="http://schemas.microsoft.com/office/drawing/2014/main" id="{DC94957E-BDF1-4579-B69D-C7BECA52758E}"/>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889021" y="3022184"/>
            <a:ext cx="1086549" cy="1263760"/>
          </a:xfrm>
          <a:prstGeom prst="rect">
            <a:avLst/>
          </a:prstGeom>
          <a:noFill/>
          <a:ln>
            <a:noFill/>
          </a:ln>
        </p:spPr>
      </p:pic>
      <p:sp>
        <p:nvSpPr>
          <p:cNvPr id="35" name="Rectangle 2">
            <a:extLst>
              <a:ext uri="{FF2B5EF4-FFF2-40B4-BE49-F238E27FC236}">
                <a16:creationId xmlns:a16="http://schemas.microsoft.com/office/drawing/2014/main" id="{4E16DF5A-3E0A-49BF-B717-AA5AE19354DC}"/>
              </a:ext>
            </a:extLst>
          </p:cNvPr>
          <p:cNvSpPr>
            <a:spLocks noChangeArrowheads="1"/>
          </p:cNvSpPr>
          <p:nvPr/>
        </p:nvSpPr>
        <p:spPr bwMode="auto">
          <a:xfrm>
            <a:off x="5780556" y="33161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1" name="Object 40">
            <a:extLst>
              <a:ext uri="{FF2B5EF4-FFF2-40B4-BE49-F238E27FC236}">
                <a16:creationId xmlns:a16="http://schemas.microsoft.com/office/drawing/2014/main" id="{49F09E5F-1609-4B54-8DE1-E62E9560B3B8}"/>
              </a:ext>
            </a:extLst>
          </p:cNvPr>
          <p:cNvGraphicFramePr>
            <a:graphicFrameLocks noChangeAspect="1"/>
          </p:cNvGraphicFramePr>
          <p:nvPr/>
        </p:nvGraphicFramePr>
        <p:xfrm>
          <a:off x="6281220" y="5630872"/>
          <a:ext cx="2825703" cy="765811"/>
        </p:xfrm>
        <a:graphic>
          <a:graphicData uri="http://schemas.openxmlformats.org/presentationml/2006/ole">
            <mc:AlternateContent xmlns:mc="http://schemas.openxmlformats.org/markup-compatibility/2006">
              <mc:Choice xmlns:v="urn:schemas-microsoft-com:vml" Requires="v">
                <p:oleObj name="Bitmap Image" r:id="rId18" imgW="2219635" imgH="600159" progId="Paint.Picture">
                  <p:embed/>
                </p:oleObj>
              </mc:Choice>
              <mc:Fallback>
                <p:oleObj name="Bitmap Image" r:id="rId18" imgW="2219635" imgH="600159" progId="Paint.Picture">
                  <p:embed/>
                  <p:pic>
                    <p:nvPicPr>
                      <p:cNvPr id="41" name="Object 40">
                        <a:extLst>
                          <a:ext uri="{FF2B5EF4-FFF2-40B4-BE49-F238E27FC236}">
                            <a16:creationId xmlns:a16="http://schemas.microsoft.com/office/drawing/2014/main" id="{49F09E5F-1609-4B54-8DE1-E62E9560B3B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81220" y="5630872"/>
                        <a:ext cx="2825703" cy="765811"/>
                      </a:xfrm>
                      <a:prstGeom prst="rect">
                        <a:avLst/>
                      </a:prstGeom>
                      <a:noFill/>
                    </p:spPr>
                  </p:pic>
                </p:oleObj>
              </mc:Fallback>
            </mc:AlternateContent>
          </a:graphicData>
        </a:graphic>
      </p:graphicFrame>
      <p:pic>
        <p:nvPicPr>
          <p:cNvPr id="43" name="Picture 42">
            <a:extLst>
              <a:ext uri="{FF2B5EF4-FFF2-40B4-BE49-F238E27FC236}">
                <a16:creationId xmlns:a16="http://schemas.microsoft.com/office/drawing/2014/main" id="{A62C1813-C9CD-4F12-BFED-4DEB31303DC6}"/>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689441" y="2054368"/>
            <a:ext cx="2870717" cy="710855"/>
          </a:xfrm>
          <a:prstGeom prst="rect">
            <a:avLst/>
          </a:prstGeom>
          <a:noFill/>
          <a:ln>
            <a:noFill/>
          </a:ln>
        </p:spPr>
      </p:pic>
      <p:pic>
        <p:nvPicPr>
          <p:cNvPr id="46" name="Picture 45" descr="Diagram&#10;&#10;Description automatically generated">
            <a:extLst>
              <a:ext uri="{FF2B5EF4-FFF2-40B4-BE49-F238E27FC236}">
                <a16:creationId xmlns:a16="http://schemas.microsoft.com/office/drawing/2014/main" id="{4ECEA4B1-DB1E-4C8B-9D9B-D2E750676A24}"/>
              </a:ext>
            </a:extLst>
          </p:cNvPr>
          <p:cNvPicPr>
            <a:picLocks noChangeAspect="1"/>
          </p:cNvPicPr>
          <p:nvPr/>
        </p:nvPicPr>
        <p:blipFill>
          <a:blip r:embed="rId21"/>
          <a:stretch>
            <a:fillRect/>
          </a:stretch>
        </p:blipFill>
        <p:spPr>
          <a:xfrm flipH="1">
            <a:off x="677990" y="505018"/>
            <a:ext cx="1141032" cy="1141032"/>
          </a:xfrm>
          <a:prstGeom prst="rect">
            <a:avLst/>
          </a:prstGeom>
        </p:spPr>
      </p:pic>
      <p:pic>
        <p:nvPicPr>
          <p:cNvPr id="81" name="Picture 80">
            <a:extLst>
              <a:ext uri="{FF2B5EF4-FFF2-40B4-BE49-F238E27FC236}">
                <a16:creationId xmlns:a16="http://schemas.microsoft.com/office/drawing/2014/main" id="{EF78C922-E18F-4D4E-9A84-53BCD63D0B1B}"/>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87752" y="3015301"/>
            <a:ext cx="1315396" cy="1029546"/>
          </a:xfrm>
          <a:prstGeom prst="rect">
            <a:avLst/>
          </a:prstGeom>
          <a:noFill/>
          <a:ln>
            <a:noFill/>
          </a:ln>
        </p:spPr>
      </p:pic>
      <p:pic>
        <p:nvPicPr>
          <p:cNvPr id="92" name="Picture 91" descr="Icon&#10;&#10;Description automatically generated">
            <a:extLst>
              <a:ext uri="{FF2B5EF4-FFF2-40B4-BE49-F238E27FC236}">
                <a16:creationId xmlns:a16="http://schemas.microsoft.com/office/drawing/2014/main" id="{3E043EC1-7B5B-48EF-BB00-AE4CCC6DC7A1}"/>
              </a:ext>
            </a:extLst>
          </p:cNvPr>
          <p:cNvPicPr>
            <a:picLocks noChangeAspect="1"/>
          </p:cNvPicPr>
          <p:nvPr/>
        </p:nvPicPr>
        <p:blipFill>
          <a:blip r:embed="rId23"/>
          <a:stretch>
            <a:fillRect/>
          </a:stretch>
        </p:blipFill>
        <p:spPr>
          <a:xfrm>
            <a:off x="11246177" y="1687634"/>
            <a:ext cx="963089" cy="1870902"/>
          </a:xfrm>
          <a:prstGeom prst="rect">
            <a:avLst/>
          </a:prstGeom>
        </p:spPr>
      </p:pic>
      <p:pic>
        <p:nvPicPr>
          <p:cNvPr id="93" name="Picture 92" descr="Logo, company name&#10;&#10;Description automatically generated">
            <a:extLst>
              <a:ext uri="{FF2B5EF4-FFF2-40B4-BE49-F238E27FC236}">
                <a16:creationId xmlns:a16="http://schemas.microsoft.com/office/drawing/2014/main" id="{8485DC2E-CFB3-405C-9532-8DC9464C8DBC}"/>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701943" y="3109248"/>
            <a:ext cx="1119268" cy="1119268"/>
          </a:xfrm>
          <a:prstGeom prst="rect">
            <a:avLst/>
          </a:prstGeom>
        </p:spPr>
      </p:pic>
      <p:pic>
        <p:nvPicPr>
          <p:cNvPr id="95" name="Picture 94">
            <a:extLst>
              <a:ext uri="{FF2B5EF4-FFF2-40B4-BE49-F238E27FC236}">
                <a16:creationId xmlns:a16="http://schemas.microsoft.com/office/drawing/2014/main" id="{2A88CEF5-3A10-4E6F-9B96-EF649871B363}"/>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0789" y="4327819"/>
            <a:ext cx="1793430" cy="970450"/>
          </a:xfrm>
          <a:prstGeom prst="rect">
            <a:avLst/>
          </a:prstGeom>
        </p:spPr>
      </p:pic>
      <p:pic>
        <p:nvPicPr>
          <p:cNvPr id="73" name="Picture 72">
            <a:extLst>
              <a:ext uri="{FF2B5EF4-FFF2-40B4-BE49-F238E27FC236}">
                <a16:creationId xmlns:a16="http://schemas.microsoft.com/office/drawing/2014/main" id="{CD4D06BC-492D-4C12-9286-D4C187727832}"/>
              </a:ext>
            </a:extLst>
          </p:cNvPr>
          <p:cNvPicPr>
            <a:picLocks noChangeAspect="1"/>
          </p:cNvPicPr>
          <p:nvPr/>
        </p:nvPicPr>
        <p:blipFill rotWithShape="1">
          <a:blip r:embed="rId26" cstate="print">
            <a:extLst>
              <a:ext uri="{28A0092B-C50C-407E-A947-70E740481C1C}">
                <a14:useLocalDpi xmlns:a14="http://schemas.microsoft.com/office/drawing/2010/main" val="0"/>
              </a:ext>
            </a:extLst>
          </a:blip>
          <a:srcRect l="20342" r="23066"/>
          <a:stretch/>
        </p:blipFill>
        <p:spPr>
          <a:xfrm>
            <a:off x="10858667" y="505018"/>
            <a:ext cx="1258647" cy="1109775"/>
          </a:xfrm>
          <a:prstGeom prst="rect">
            <a:avLst/>
          </a:prstGeom>
        </p:spPr>
      </p:pic>
      <p:pic>
        <p:nvPicPr>
          <p:cNvPr id="3" name="Picture 2" descr="Logo&#10;&#10;Description automatically generated">
            <a:extLst>
              <a:ext uri="{FF2B5EF4-FFF2-40B4-BE49-F238E27FC236}">
                <a16:creationId xmlns:a16="http://schemas.microsoft.com/office/drawing/2014/main" id="{99B58F60-1B38-4740-82BA-C48E86E8E385}"/>
              </a:ext>
            </a:extLst>
          </p:cNvPr>
          <p:cNvPicPr>
            <a:picLocks noChangeAspect="1"/>
          </p:cNvPicPr>
          <p:nvPr/>
        </p:nvPicPr>
        <p:blipFill>
          <a:blip r:embed="rId27"/>
          <a:stretch>
            <a:fillRect/>
          </a:stretch>
        </p:blipFill>
        <p:spPr>
          <a:xfrm>
            <a:off x="3413217" y="541803"/>
            <a:ext cx="1233256" cy="1214986"/>
          </a:xfrm>
          <a:prstGeom prst="rect">
            <a:avLst/>
          </a:prstGeom>
        </p:spPr>
      </p:pic>
      <p:pic>
        <p:nvPicPr>
          <p:cNvPr id="40" name="Picture 39">
            <a:extLst>
              <a:ext uri="{FF2B5EF4-FFF2-40B4-BE49-F238E27FC236}">
                <a16:creationId xmlns:a16="http://schemas.microsoft.com/office/drawing/2014/main" id="{1F1A6B10-6A61-4A92-A81C-71A98D893ECB}"/>
              </a:ext>
            </a:extLst>
          </p:cNvPr>
          <p:cNvPicPr>
            <a:picLocks noChangeAspect="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901502" y="523059"/>
            <a:ext cx="1179420" cy="1179420"/>
          </a:xfrm>
          <a:prstGeom prst="rect">
            <a:avLst/>
          </a:prstGeom>
          <a:noFill/>
          <a:ln>
            <a:noFill/>
          </a:ln>
        </p:spPr>
      </p:pic>
      <p:pic>
        <p:nvPicPr>
          <p:cNvPr id="45" name="Picture 44">
            <a:extLst>
              <a:ext uri="{FF2B5EF4-FFF2-40B4-BE49-F238E27FC236}">
                <a16:creationId xmlns:a16="http://schemas.microsoft.com/office/drawing/2014/main" id="{4AEDD4D2-EC99-4418-80B4-6F23E3EE67E7}"/>
              </a:ext>
            </a:extLst>
          </p:cNvPr>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9782474" y="4522439"/>
            <a:ext cx="1749177" cy="578630"/>
          </a:xfrm>
          <a:prstGeom prst="rect">
            <a:avLst/>
          </a:prstGeom>
          <a:noFill/>
          <a:ln>
            <a:noFill/>
          </a:ln>
        </p:spPr>
      </p:pic>
      <p:pic>
        <p:nvPicPr>
          <p:cNvPr id="7" name="Picture 6" descr="Logo, company name&#10;&#10;Description automatically generated">
            <a:extLst>
              <a:ext uri="{FF2B5EF4-FFF2-40B4-BE49-F238E27FC236}">
                <a16:creationId xmlns:a16="http://schemas.microsoft.com/office/drawing/2014/main" id="{22482897-84FD-4F4F-A6EF-954F84228943}"/>
              </a:ext>
            </a:extLst>
          </p:cNvPr>
          <p:cNvPicPr>
            <a:picLocks noChangeAspect="1"/>
          </p:cNvPicPr>
          <p:nvPr/>
        </p:nvPicPr>
        <p:blipFill>
          <a:blip r:embed="rId30"/>
          <a:stretch>
            <a:fillRect/>
          </a:stretch>
        </p:blipFill>
        <p:spPr>
          <a:xfrm>
            <a:off x="4326964" y="5549600"/>
            <a:ext cx="1727905" cy="757437"/>
          </a:xfrm>
          <a:prstGeom prst="rect">
            <a:avLst/>
          </a:prstGeom>
        </p:spPr>
      </p:pic>
      <p:sp>
        <p:nvSpPr>
          <p:cNvPr id="37" name="TextBox 36">
            <a:extLst>
              <a:ext uri="{FF2B5EF4-FFF2-40B4-BE49-F238E27FC236}">
                <a16:creationId xmlns:a16="http://schemas.microsoft.com/office/drawing/2014/main" id="{58B3FD78-F115-4401-BD7B-0242DD971DEB}"/>
              </a:ext>
            </a:extLst>
          </p:cNvPr>
          <p:cNvSpPr txBox="1"/>
          <p:nvPr/>
        </p:nvSpPr>
        <p:spPr>
          <a:xfrm>
            <a:off x="797136" y="47168"/>
            <a:ext cx="3442150" cy="400110"/>
          </a:xfrm>
          <a:prstGeom prst="rect">
            <a:avLst/>
          </a:prstGeom>
          <a:noFill/>
        </p:spPr>
        <p:txBody>
          <a:bodyPr wrap="square" rtlCol="0">
            <a:spAutoFit/>
          </a:bodyPr>
          <a:lstStyle/>
          <a:p>
            <a:r>
              <a:rPr lang="en-US" sz="2000" b="0" i="0" u="none" strike="noStrike" cap="none" dirty="0">
                <a:solidFill>
                  <a:srgbClr val="1B458C"/>
                </a:solidFill>
                <a:latin typeface="Play"/>
                <a:ea typeface="Play"/>
                <a:cs typeface="Play"/>
                <a:sym typeface="Play"/>
              </a:rPr>
              <a:t>ASEAN Access: A Network</a:t>
            </a:r>
            <a:endParaRPr lang="en-GB" sz="2000" b="1" dirty="0">
              <a:solidFill>
                <a:schemeClr val="accent1"/>
              </a:solidFill>
              <a:latin typeface="Play" panose="020B0604020202020204" charset="0"/>
              <a:cs typeface="Play" panose="020B0604020202020204" charset="0"/>
            </a:endParaRPr>
          </a:p>
        </p:txBody>
      </p:sp>
    </p:spTree>
    <p:extLst>
      <p:ext uri="{BB962C8B-B14F-4D97-AF65-F5344CB8AC3E}">
        <p14:creationId xmlns:p14="http://schemas.microsoft.com/office/powerpoint/2010/main" val="4046001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35" name="Rectangle 2">
            <a:extLst>
              <a:ext uri="{FF2B5EF4-FFF2-40B4-BE49-F238E27FC236}">
                <a16:creationId xmlns:a16="http://schemas.microsoft.com/office/drawing/2014/main" id="{4E16DF5A-3E0A-49BF-B717-AA5AE19354DC}"/>
              </a:ext>
            </a:extLst>
          </p:cNvPr>
          <p:cNvSpPr>
            <a:spLocks noChangeArrowheads="1"/>
          </p:cNvSpPr>
          <p:nvPr/>
        </p:nvSpPr>
        <p:spPr bwMode="auto">
          <a:xfrm>
            <a:off x="10249663" y="31232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0" name="Picture 59" descr="A picture containing text&#10;&#10;Description automatically generated">
            <a:extLst>
              <a:ext uri="{FF2B5EF4-FFF2-40B4-BE49-F238E27FC236}">
                <a16:creationId xmlns:a16="http://schemas.microsoft.com/office/drawing/2014/main" id="{6DB9B021-12FE-4382-BCB2-003EFF26E3E3}"/>
              </a:ext>
            </a:extLst>
          </p:cNvPr>
          <p:cNvPicPr>
            <a:picLocks noChangeAspect="1"/>
          </p:cNvPicPr>
          <p:nvPr/>
        </p:nvPicPr>
        <p:blipFill>
          <a:blip r:embed="rId3"/>
          <a:stretch>
            <a:fillRect/>
          </a:stretch>
        </p:blipFill>
        <p:spPr>
          <a:xfrm>
            <a:off x="1026456" y="715714"/>
            <a:ext cx="1026190" cy="1022714"/>
          </a:xfrm>
          <a:prstGeom prst="rect">
            <a:avLst/>
          </a:prstGeom>
        </p:spPr>
      </p:pic>
      <p:pic>
        <p:nvPicPr>
          <p:cNvPr id="64" name="Picture 63" descr="Diagram&#10;&#10;Description automatically generated">
            <a:extLst>
              <a:ext uri="{FF2B5EF4-FFF2-40B4-BE49-F238E27FC236}">
                <a16:creationId xmlns:a16="http://schemas.microsoft.com/office/drawing/2014/main" id="{8E100EB5-473C-4164-88EE-91D78A025C21}"/>
              </a:ext>
            </a:extLst>
          </p:cNvPr>
          <p:cNvPicPr>
            <a:picLocks noChangeAspect="1"/>
          </p:cNvPicPr>
          <p:nvPr/>
        </p:nvPicPr>
        <p:blipFill>
          <a:blip r:embed="rId4"/>
          <a:stretch>
            <a:fillRect/>
          </a:stretch>
        </p:blipFill>
        <p:spPr>
          <a:xfrm>
            <a:off x="5538988" y="674666"/>
            <a:ext cx="1136246" cy="1136246"/>
          </a:xfrm>
          <a:prstGeom prst="rect">
            <a:avLst/>
          </a:prstGeom>
        </p:spPr>
      </p:pic>
      <p:pic>
        <p:nvPicPr>
          <p:cNvPr id="66" name="Picture 65" descr="A picture containing text, clipart&#10;&#10;Description automatically generated">
            <a:extLst>
              <a:ext uri="{FF2B5EF4-FFF2-40B4-BE49-F238E27FC236}">
                <a16:creationId xmlns:a16="http://schemas.microsoft.com/office/drawing/2014/main" id="{E22F754D-23F1-401B-A5CE-027FEE814F65}"/>
              </a:ext>
            </a:extLst>
          </p:cNvPr>
          <p:cNvPicPr>
            <a:picLocks noChangeAspect="1"/>
          </p:cNvPicPr>
          <p:nvPr/>
        </p:nvPicPr>
        <p:blipFill>
          <a:blip r:embed="rId5"/>
          <a:stretch>
            <a:fillRect/>
          </a:stretch>
        </p:blipFill>
        <p:spPr>
          <a:xfrm>
            <a:off x="3174268" y="630349"/>
            <a:ext cx="1150612" cy="1150612"/>
          </a:xfrm>
          <a:prstGeom prst="rect">
            <a:avLst/>
          </a:prstGeom>
        </p:spPr>
      </p:pic>
      <p:sp>
        <p:nvSpPr>
          <p:cNvPr id="2" name="TextBox 1">
            <a:extLst>
              <a:ext uri="{FF2B5EF4-FFF2-40B4-BE49-F238E27FC236}">
                <a16:creationId xmlns:a16="http://schemas.microsoft.com/office/drawing/2014/main" id="{E420C84F-4427-4776-BBAE-D5AE38A911DC}"/>
              </a:ext>
            </a:extLst>
          </p:cNvPr>
          <p:cNvSpPr txBox="1"/>
          <p:nvPr/>
        </p:nvSpPr>
        <p:spPr>
          <a:xfrm>
            <a:off x="856473" y="187707"/>
            <a:ext cx="3442150" cy="400110"/>
          </a:xfrm>
          <a:prstGeom prst="rect">
            <a:avLst/>
          </a:prstGeom>
          <a:noFill/>
        </p:spPr>
        <p:txBody>
          <a:bodyPr wrap="square" rtlCol="0">
            <a:spAutoFit/>
          </a:bodyPr>
          <a:lstStyle/>
          <a:p>
            <a:r>
              <a:rPr lang="en-US" sz="2000" b="0" i="0" u="none" strike="noStrike" cap="none" dirty="0">
                <a:solidFill>
                  <a:srgbClr val="1B458C"/>
                </a:solidFill>
                <a:latin typeface="Play"/>
                <a:ea typeface="Play"/>
                <a:cs typeface="Play"/>
                <a:sym typeface="Play"/>
              </a:rPr>
              <a:t>ASEAN Access: A Network</a:t>
            </a:r>
            <a:endParaRPr lang="en-GB" sz="2000" b="1" dirty="0">
              <a:solidFill>
                <a:schemeClr val="accent1"/>
              </a:solidFill>
              <a:latin typeface="Play" panose="020B0604020202020204" charset="0"/>
              <a:cs typeface="Play" panose="020B0604020202020204" charset="0"/>
            </a:endParaRPr>
          </a:p>
        </p:txBody>
      </p:sp>
      <p:pic>
        <p:nvPicPr>
          <p:cNvPr id="13" name="Picture 12" descr="Logo&#10;&#10;Description automatically generated with medium confidence">
            <a:extLst>
              <a:ext uri="{FF2B5EF4-FFF2-40B4-BE49-F238E27FC236}">
                <a16:creationId xmlns:a16="http://schemas.microsoft.com/office/drawing/2014/main" id="{2E8356EF-EB84-4EFF-B256-32A702A51C8B}"/>
              </a:ext>
            </a:extLst>
          </p:cNvPr>
          <p:cNvPicPr>
            <a:picLocks noChangeAspect="1"/>
          </p:cNvPicPr>
          <p:nvPr/>
        </p:nvPicPr>
        <p:blipFill>
          <a:blip r:embed="rId6"/>
          <a:stretch>
            <a:fillRect/>
          </a:stretch>
        </p:blipFill>
        <p:spPr>
          <a:xfrm>
            <a:off x="9876075" y="4348641"/>
            <a:ext cx="1915928" cy="1077709"/>
          </a:xfrm>
          <a:prstGeom prst="rect">
            <a:avLst/>
          </a:prstGeom>
        </p:spPr>
      </p:pic>
      <p:pic>
        <p:nvPicPr>
          <p:cNvPr id="14" name="Picture 13" descr="Icon&#10;&#10;Description automatically generated">
            <a:extLst>
              <a:ext uri="{FF2B5EF4-FFF2-40B4-BE49-F238E27FC236}">
                <a16:creationId xmlns:a16="http://schemas.microsoft.com/office/drawing/2014/main" id="{3309F9E1-BC4C-4B94-AB28-6F723B7E678F}"/>
              </a:ext>
            </a:extLst>
          </p:cNvPr>
          <p:cNvPicPr>
            <a:picLocks noChangeAspect="1"/>
          </p:cNvPicPr>
          <p:nvPr/>
        </p:nvPicPr>
        <p:blipFill>
          <a:blip r:embed="rId7"/>
          <a:stretch>
            <a:fillRect/>
          </a:stretch>
        </p:blipFill>
        <p:spPr>
          <a:xfrm>
            <a:off x="5197261" y="4268511"/>
            <a:ext cx="1150611" cy="1150611"/>
          </a:xfrm>
          <a:prstGeom prst="rect">
            <a:avLst/>
          </a:prstGeom>
        </p:spPr>
      </p:pic>
      <p:pic>
        <p:nvPicPr>
          <p:cNvPr id="4" name="Picture 3" descr="Graphical user interface&#10;&#10;Description automatically generated with medium confidence">
            <a:extLst>
              <a:ext uri="{FF2B5EF4-FFF2-40B4-BE49-F238E27FC236}">
                <a16:creationId xmlns:a16="http://schemas.microsoft.com/office/drawing/2014/main" id="{2071955A-887B-4404-8F10-A8D11BE6B243}"/>
              </a:ext>
            </a:extLst>
          </p:cNvPr>
          <p:cNvPicPr>
            <a:picLocks noChangeAspect="1"/>
          </p:cNvPicPr>
          <p:nvPr/>
        </p:nvPicPr>
        <p:blipFill>
          <a:blip r:embed="rId8"/>
          <a:stretch>
            <a:fillRect/>
          </a:stretch>
        </p:blipFill>
        <p:spPr>
          <a:xfrm>
            <a:off x="7259510" y="4400989"/>
            <a:ext cx="1841831" cy="895475"/>
          </a:xfrm>
          <a:prstGeom prst="rect">
            <a:avLst/>
          </a:prstGeom>
        </p:spPr>
      </p:pic>
      <p:pic>
        <p:nvPicPr>
          <p:cNvPr id="9" name="Picture 8" descr="Logo, icon&#10;&#10;Description automatically generated with medium confidence">
            <a:extLst>
              <a:ext uri="{FF2B5EF4-FFF2-40B4-BE49-F238E27FC236}">
                <a16:creationId xmlns:a16="http://schemas.microsoft.com/office/drawing/2014/main" id="{3347BBDA-7928-4321-9543-5AD99873AE62}"/>
              </a:ext>
            </a:extLst>
          </p:cNvPr>
          <p:cNvPicPr>
            <a:picLocks noChangeAspect="1"/>
          </p:cNvPicPr>
          <p:nvPr/>
        </p:nvPicPr>
        <p:blipFill>
          <a:blip r:embed="rId9"/>
          <a:stretch>
            <a:fillRect/>
          </a:stretch>
        </p:blipFill>
        <p:spPr>
          <a:xfrm>
            <a:off x="7259510" y="606053"/>
            <a:ext cx="1841831" cy="1283315"/>
          </a:xfrm>
          <a:prstGeom prst="rect">
            <a:avLst/>
          </a:prstGeom>
        </p:spPr>
      </p:pic>
      <p:pic>
        <p:nvPicPr>
          <p:cNvPr id="5" name="Picture 4" descr="Logo&#10;&#10;Description automatically generated">
            <a:extLst>
              <a:ext uri="{FF2B5EF4-FFF2-40B4-BE49-F238E27FC236}">
                <a16:creationId xmlns:a16="http://schemas.microsoft.com/office/drawing/2014/main" id="{B13BFE32-75DC-B993-115E-9A29F06E5790}"/>
              </a:ext>
            </a:extLst>
          </p:cNvPr>
          <p:cNvPicPr>
            <a:picLocks noChangeAspect="1"/>
          </p:cNvPicPr>
          <p:nvPr/>
        </p:nvPicPr>
        <p:blipFill>
          <a:blip r:embed="rId10"/>
          <a:stretch>
            <a:fillRect/>
          </a:stretch>
        </p:blipFill>
        <p:spPr>
          <a:xfrm>
            <a:off x="9200373" y="2374366"/>
            <a:ext cx="2773783" cy="1140892"/>
          </a:xfrm>
          <a:prstGeom prst="rect">
            <a:avLst/>
          </a:prstGeom>
        </p:spPr>
      </p:pic>
      <p:pic>
        <p:nvPicPr>
          <p:cNvPr id="8" name="Picture 7" descr="Shape&#10;&#10;Description automatically generated with medium confidence">
            <a:extLst>
              <a:ext uri="{FF2B5EF4-FFF2-40B4-BE49-F238E27FC236}">
                <a16:creationId xmlns:a16="http://schemas.microsoft.com/office/drawing/2014/main" id="{8BB56779-5694-F507-5767-14350D4B1498}"/>
              </a:ext>
            </a:extLst>
          </p:cNvPr>
          <p:cNvPicPr>
            <a:picLocks noChangeAspect="1"/>
          </p:cNvPicPr>
          <p:nvPr/>
        </p:nvPicPr>
        <p:blipFill>
          <a:blip r:embed="rId11"/>
          <a:stretch>
            <a:fillRect/>
          </a:stretch>
        </p:blipFill>
        <p:spPr>
          <a:xfrm>
            <a:off x="586809" y="2288108"/>
            <a:ext cx="2211647" cy="1140892"/>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4285540A-DA2C-B377-FD21-55FB72C3FDB1}"/>
              </a:ext>
            </a:extLst>
          </p:cNvPr>
          <p:cNvPicPr>
            <a:picLocks noChangeAspect="1"/>
          </p:cNvPicPr>
          <p:nvPr/>
        </p:nvPicPr>
        <p:blipFill>
          <a:blip r:embed="rId12"/>
          <a:stretch>
            <a:fillRect/>
          </a:stretch>
        </p:blipFill>
        <p:spPr>
          <a:xfrm>
            <a:off x="2219145" y="4437926"/>
            <a:ext cx="2079478" cy="1025876"/>
          </a:xfrm>
          <a:prstGeom prst="rect">
            <a:avLst/>
          </a:prstGeom>
        </p:spPr>
      </p:pic>
      <p:pic>
        <p:nvPicPr>
          <p:cNvPr id="25" name="Picture 24" descr="Logo&#10;&#10;Description automatically generated">
            <a:extLst>
              <a:ext uri="{FF2B5EF4-FFF2-40B4-BE49-F238E27FC236}">
                <a16:creationId xmlns:a16="http://schemas.microsoft.com/office/drawing/2014/main" id="{51869C14-B16F-3DBD-B518-25C83D44F4DE}"/>
              </a:ext>
            </a:extLst>
          </p:cNvPr>
          <p:cNvPicPr>
            <a:picLocks noChangeAspect="1"/>
          </p:cNvPicPr>
          <p:nvPr/>
        </p:nvPicPr>
        <p:blipFill>
          <a:blip r:embed="rId13"/>
          <a:stretch>
            <a:fillRect/>
          </a:stretch>
        </p:blipFill>
        <p:spPr>
          <a:xfrm>
            <a:off x="542022" y="4161410"/>
            <a:ext cx="1150611" cy="1475784"/>
          </a:xfrm>
          <a:prstGeom prst="rect">
            <a:avLst/>
          </a:prstGeom>
        </p:spPr>
      </p:pic>
      <p:pic>
        <p:nvPicPr>
          <p:cNvPr id="32" name="Picture 31" descr="Logo&#10;&#10;Description automatically generated with low confidence">
            <a:extLst>
              <a:ext uri="{FF2B5EF4-FFF2-40B4-BE49-F238E27FC236}">
                <a16:creationId xmlns:a16="http://schemas.microsoft.com/office/drawing/2014/main" id="{62AC95E8-E17A-C942-C9ED-E946A9A4414E}"/>
              </a:ext>
            </a:extLst>
          </p:cNvPr>
          <p:cNvPicPr>
            <a:picLocks noChangeAspect="1"/>
          </p:cNvPicPr>
          <p:nvPr/>
        </p:nvPicPr>
        <p:blipFill>
          <a:blip r:embed="rId14"/>
          <a:stretch>
            <a:fillRect/>
          </a:stretch>
        </p:blipFill>
        <p:spPr>
          <a:xfrm>
            <a:off x="6258775" y="2251366"/>
            <a:ext cx="2773783" cy="1386891"/>
          </a:xfrm>
          <a:prstGeom prst="rect">
            <a:avLst/>
          </a:prstGeom>
        </p:spPr>
      </p:pic>
      <p:pic>
        <p:nvPicPr>
          <p:cNvPr id="33" name="Picture 32" descr="Text&#10;&#10;Description automatically generated with low confidence">
            <a:extLst>
              <a:ext uri="{FF2B5EF4-FFF2-40B4-BE49-F238E27FC236}">
                <a16:creationId xmlns:a16="http://schemas.microsoft.com/office/drawing/2014/main" id="{A71BB1E1-3F5A-A644-9502-AD72A4C9763D}"/>
              </a:ext>
            </a:extLst>
          </p:cNvPr>
          <p:cNvPicPr>
            <a:picLocks noChangeAspect="1"/>
          </p:cNvPicPr>
          <p:nvPr/>
        </p:nvPicPr>
        <p:blipFill>
          <a:blip r:embed="rId15"/>
          <a:stretch>
            <a:fillRect/>
          </a:stretch>
        </p:blipFill>
        <p:spPr>
          <a:xfrm>
            <a:off x="3587899" y="2471922"/>
            <a:ext cx="2488025" cy="761559"/>
          </a:xfrm>
          <a:prstGeom prst="rect">
            <a:avLst/>
          </a:prstGeom>
        </p:spPr>
      </p:pic>
      <p:pic>
        <p:nvPicPr>
          <p:cNvPr id="34" name="Picture 8" descr="Myanmar Food Processors and Exporters Association - Home | Facebook">
            <a:extLst>
              <a:ext uri="{FF2B5EF4-FFF2-40B4-BE49-F238E27FC236}">
                <a16:creationId xmlns:a16="http://schemas.microsoft.com/office/drawing/2014/main" id="{95A4914F-D65B-B377-65FE-7BE83A5A431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876075" y="443976"/>
            <a:ext cx="1335701" cy="1698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77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0"/>
          <p:cNvSpPr txBox="1"/>
          <p:nvPr/>
        </p:nvSpPr>
        <p:spPr>
          <a:xfrm>
            <a:off x="1" y="443471"/>
            <a:ext cx="6720840" cy="622477"/>
          </a:xfrm>
          <a:prstGeom prst="rect">
            <a:avLst/>
          </a:prstGeom>
          <a:noFill/>
          <a:ln>
            <a:noFill/>
          </a:ln>
        </p:spPr>
        <p:txBody>
          <a:bodyPr spcFirstLastPara="1" wrap="square" lIns="91425" tIns="45700" rIns="91425" bIns="45700" anchor="ctr" anchorCtr="0">
            <a:normAutofit lnSpcReduction="10000"/>
          </a:bodyPr>
          <a:lstStyle/>
          <a:p>
            <a:pPr marL="0" marR="0" lvl="0" indent="0" algn="ctr" rtl="0">
              <a:lnSpc>
                <a:spcPct val="90000"/>
              </a:lnSpc>
              <a:spcBef>
                <a:spcPts val="0"/>
              </a:spcBef>
              <a:spcAft>
                <a:spcPts val="0"/>
              </a:spcAft>
              <a:buClr>
                <a:srgbClr val="00697C"/>
              </a:buClr>
              <a:buSzPts val="4000"/>
              <a:buFont typeface="Play"/>
              <a:buNone/>
            </a:pPr>
            <a:r>
              <a:rPr lang="en-US" sz="4000" b="0" i="0" u="none" strike="noStrike" cap="none">
                <a:solidFill>
                  <a:srgbClr val="00697C"/>
                </a:solidFill>
                <a:latin typeface="Play"/>
                <a:ea typeface="Play"/>
                <a:cs typeface="Play"/>
                <a:sym typeface="Play"/>
              </a:rPr>
              <a:t>Thank you</a:t>
            </a:r>
            <a:endParaRPr sz="4000" b="0" i="0" u="none" strike="noStrike" cap="none">
              <a:solidFill>
                <a:srgbClr val="00697C"/>
              </a:solidFill>
              <a:latin typeface="Play"/>
              <a:ea typeface="Play"/>
              <a:cs typeface="Play"/>
              <a:sym typeface="Play"/>
            </a:endParaRPr>
          </a:p>
        </p:txBody>
      </p:sp>
      <p:sp>
        <p:nvSpPr>
          <p:cNvPr id="394" name="Google Shape;394;p10"/>
          <p:cNvSpPr txBox="1"/>
          <p:nvPr/>
        </p:nvSpPr>
        <p:spPr>
          <a:xfrm>
            <a:off x="1031860" y="1262633"/>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Terima Kasih</a:t>
            </a:r>
            <a:endParaRPr sz="2000" b="0" i="0" u="none" strike="noStrike" cap="none">
              <a:solidFill>
                <a:srgbClr val="00697C"/>
              </a:solidFill>
              <a:latin typeface="Play"/>
              <a:ea typeface="Play"/>
              <a:cs typeface="Play"/>
              <a:sym typeface="Play"/>
            </a:endParaRPr>
          </a:p>
        </p:txBody>
      </p:sp>
      <p:sp>
        <p:nvSpPr>
          <p:cNvPr id="395" name="Google Shape;395;p10"/>
          <p:cNvSpPr txBox="1"/>
          <p:nvPr/>
        </p:nvSpPr>
        <p:spPr>
          <a:xfrm>
            <a:off x="1031860" y="1653503"/>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Brunei</a:t>
            </a:r>
            <a:endParaRPr sz="1600" b="0" i="0" u="none" strike="noStrike" cap="none">
              <a:solidFill>
                <a:schemeClr val="dk1"/>
              </a:solidFill>
              <a:latin typeface="Play"/>
              <a:ea typeface="Play"/>
              <a:cs typeface="Play"/>
              <a:sym typeface="Play"/>
            </a:endParaRPr>
          </a:p>
        </p:txBody>
      </p:sp>
      <p:sp>
        <p:nvSpPr>
          <p:cNvPr id="396" name="Google Shape;396;p10"/>
          <p:cNvSpPr txBox="1"/>
          <p:nvPr/>
        </p:nvSpPr>
        <p:spPr>
          <a:xfrm>
            <a:off x="1031860" y="2105684"/>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dirty="0" err="1">
                <a:solidFill>
                  <a:srgbClr val="00697C"/>
                </a:solidFill>
                <a:latin typeface="Play"/>
                <a:ea typeface="Play"/>
                <a:cs typeface="Play"/>
                <a:sym typeface="Play"/>
              </a:rPr>
              <a:t>សូមអរគុណ</a:t>
            </a:r>
            <a:r>
              <a:rPr lang="en-US" sz="2000" b="1" i="0" u="none" strike="noStrike" cap="none" dirty="0">
                <a:solidFill>
                  <a:srgbClr val="00697C"/>
                </a:solidFill>
                <a:latin typeface="Play"/>
                <a:ea typeface="Play"/>
                <a:cs typeface="Play"/>
                <a:sym typeface="Play"/>
              </a:rPr>
              <a:t>។ </a:t>
            </a:r>
            <a:endParaRPr sz="2000" b="0" i="0" u="none" strike="noStrike" cap="none" dirty="0">
              <a:solidFill>
                <a:srgbClr val="00697C"/>
              </a:solidFill>
              <a:latin typeface="Play"/>
              <a:ea typeface="Play"/>
              <a:cs typeface="Play"/>
              <a:sym typeface="Play"/>
            </a:endParaRPr>
          </a:p>
        </p:txBody>
      </p:sp>
      <p:sp>
        <p:nvSpPr>
          <p:cNvPr id="397" name="Google Shape;397;p10"/>
          <p:cNvSpPr txBox="1"/>
          <p:nvPr/>
        </p:nvSpPr>
        <p:spPr>
          <a:xfrm>
            <a:off x="1031860" y="2496554"/>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Cambodia</a:t>
            </a:r>
            <a:endParaRPr sz="1600" b="0" i="0" u="none" strike="noStrike" cap="none">
              <a:solidFill>
                <a:schemeClr val="dk1"/>
              </a:solidFill>
              <a:latin typeface="Play"/>
              <a:ea typeface="Play"/>
              <a:cs typeface="Play"/>
              <a:sym typeface="Play"/>
            </a:endParaRPr>
          </a:p>
        </p:txBody>
      </p:sp>
      <p:sp>
        <p:nvSpPr>
          <p:cNvPr id="398" name="Google Shape;398;p10"/>
          <p:cNvSpPr txBox="1"/>
          <p:nvPr/>
        </p:nvSpPr>
        <p:spPr>
          <a:xfrm>
            <a:off x="1031860" y="2915578"/>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Terima Kasih</a:t>
            </a:r>
            <a:endParaRPr sz="2000" b="0" i="0" u="none" strike="noStrike" cap="none">
              <a:solidFill>
                <a:srgbClr val="00697C"/>
              </a:solidFill>
              <a:latin typeface="Play"/>
              <a:ea typeface="Play"/>
              <a:cs typeface="Play"/>
              <a:sym typeface="Play"/>
            </a:endParaRPr>
          </a:p>
        </p:txBody>
      </p:sp>
      <p:sp>
        <p:nvSpPr>
          <p:cNvPr id="399" name="Google Shape;399;p10"/>
          <p:cNvSpPr txBox="1"/>
          <p:nvPr/>
        </p:nvSpPr>
        <p:spPr>
          <a:xfrm>
            <a:off x="1031860" y="3315157"/>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Indonesia</a:t>
            </a:r>
            <a:endParaRPr sz="1600" b="0" i="0" u="none" strike="noStrike" cap="none">
              <a:solidFill>
                <a:schemeClr val="dk1"/>
              </a:solidFill>
              <a:latin typeface="Play"/>
              <a:ea typeface="Play"/>
              <a:cs typeface="Play"/>
              <a:sym typeface="Play"/>
            </a:endParaRPr>
          </a:p>
        </p:txBody>
      </p:sp>
      <p:sp>
        <p:nvSpPr>
          <p:cNvPr id="400" name="Google Shape;400;p10"/>
          <p:cNvSpPr txBox="1"/>
          <p:nvPr/>
        </p:nvSpPr>
        <p:spPr>
          <a:xfrm>
            <a:off x="1031860" y="3785420"/>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ຂອບໃຈ </a:t>
            </a:r>
            <a:endParaRPr sz="2000" b="0" i="0" u="none" strike="noStrike" cap="none">
              <a:solidFill>
                <a:srgbClr val="00697C"/>
              </a:solidFill>
              <a:latin typeface="Play"/>
              <a:ea typeface="Play"/>
              <a:cs typeface="Play"/>
              <a:sym typeface="Play"/>
            </a:endParaRPr>
          </a:p>
        </p:txBody>
      </p:sp>
      <p:sp>
        <p:nvSpPr>
          <p:cNvPr id="401" name="Google Shape;401;p10"/>
          <p:cNvSpPr txBox="1"/>
          <p:nvPr/>
        </p:nvSpPr>
        <p:spPr>
          <a:xfrm>
            <a:off x="1031860" y="4176290"/>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Lao PDR</a:t>
            </a:r>
            <a:endParaRPr sz="1600" b="0" i="0" u="none" strike="noStrike" cap="none">
              <a:solidFill>
                <a:schemeClr val="dk1"/>
              </a:solidFill>
              <a:latin typeface="Play"/>
              <a:ea typeface="Play"/>
              <a:cs typeface="Play"/>
              <a:sym typeface="Play"/>
            </a:endParaRPr>
          </a:p>
        </p:txBody>
      </p:sp>
      <p:sp>
        <p:nvSpPr>
          <p:cNvPr id="402" name="Google Shape;402;p10"/>
          <p:cNvSpPr txBox="1"/>
          <p:nvPr/>
        </p:nvSpPr>
        <p:spPr>
          <a:xfrm>
            <a:off x="1031860" y="4653270"/>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Terima Kasih</a:t>
            </a:r>
            <a:endParaRPr sz="2000" b="0" i="0" u="none" strike="noStrike" cap="none">
              <a:solidFill>
                <a:srgbClr val="00697C"/>
              </a:solidFill>
              <a:latin typeface="Play"/>
              <a:ea typeface="Play"/>
              <a:cs typeface="Play"/>
              <a:sym typeface="Play"/>
            </a:endParaRPr>
          </a:p>
        </p:txBody>
      </p:sp>
      <p:sp>
        <p:nvSpPr>
          <p:cNvPr id="403" name="Google Shape;403;p10"/>
          <p:cNvSpPr txBox="1"/>
          <p:nvPr/>
        </p:nvSpPr>
        <p:spPr>
          <a:xfrm>
            <a:off x="1031860" y="5052849"/>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Malaysia</a:t>
            </a:r>
            <a:endParaRPr sz="1600" b="0" i="0" u="none" strike="noStrike" cap="none">
              <a:solidFill>
                <a:schemeClr val="dk1"/>
              </a:solidFill>
              <a:latin typeface="Play"/>
              <a:ea typeface="Play"/>
              <a:cs typeface="Play"/>
              <a:sym typeface="Play"/>
            </a:endParaRPr>
          </a:p>
        </p:txBody>
      </p:sp>
      <p:sp>
        <p:nvSpPr>
          <p:cNvPr id="404" name="Google Shape;404;p10"/>
          <p:cNvSpPr txBox="1"/>
          <p:nvPr/>
        </p:nvSpPr>
        <p:spPr>
          <a:xfrm>
            <a:off x="3609328" y="1262633"/>
            <a:ext cx="2371061"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ကျေးဇူးတင်ပါတယ် </a:t>
            </a:r>
            <a:endParaRPr sz="2000" b="0" i="0" u="none" strike="noStrike" cap="none">
              <a:solidFill>
                <a:srgbClr val="00697C"/>
              </a:solidFill>
              <a:latin typeface="Play"/>
              <a:ea typeface="Play"/>
              <a:cs typeface="Play"/>
              <a:sym typeface="Play"/>
            </a:endParaRPr>
          </a:p>
        </p:txBody>
      </p:sp>
      <p:sp>
        <p:nvSpPr>
          <p:cNvPr id="405" name="Google Shape;405;p10"/>
          <p:cNvSpPr txBox="1"/>
          <p:nvPr/>
        </p:nvSpPr>
        <p:spPr>
          <a:xfrm>
            <a:off x="3904808" y="1653503"/>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Myanmar</a:t>
            </a:r>
            <a:endParaRPr sz="1600" b="0" i="0" u="none" strike="noStrike" cap="none">
              <a:solidFill>
                <a:schemeClr val="dk1"/>
              </a:solidFill>
              <a:latin typeface="Play"/>
              <a:ea typeface="Play"/>
              <a:cs typeface="Play"/>
              <a:sym typeface="Play"/>
            </a:endParaRPr>
          </a:p>
        </p:txBody>
      </p:sp>
      <p:sp>
        <p:nvSpPr>
          <p:cNvPr id="406" name="Google Shape;406;p10"/>
          <p:cNvSpPr txBox="1"/>
          <p:nvPr/>
        </p:nvSpPr>
        <p:spPr>
          <a:xfrm>
            <a:off x="3779449" y="2105684"/>
            <a:ext cx="2020185"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Salamat Sa Iyo</a:t>
            </a:r>
            <a:endParaRPr sz="2000" b="0" i="0" u="none" strike="noStrike" cap="none">
              <a:solidFill>
                <a:srgbClr val="00697C"/>
              </a:solidFill>
              <a:latin typeface="Play"/>
              <a:ea typeface="Play"/>
              <a:cs typeface="Play"/>
              <a:sym typeface="Play"/>
            </a:endParaRPr>
          </a:p>
        </p:txBody>
      </p:sp>
      <p:sp>
        <p:nvSpPr>
          <p:cNvPr id="407" name="Google Shape;407;p10"/>
          <p:cNvSpPr txBox="1"/>
          <p:nvPr/>
        </p:nvSpPr>
        <p:spPr>
          <a:xfrm>
            <a:off x="3904808" y="2496554"/>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The Philippines</a:t>
            </a:r>
            <a:endParaRPr sz="1600" b="0" i="0" u="none" strike="noStrike" cap="none">
              <a:solidFill>
                <a:schemeClr val="dk1"/>
              </a:solidFill>
              <a:latin typeface="Play"/>
              <a:ea typeface="Play"/>
              <a:cs typeface="Play"/>
              <a:sym typeface="Play"/>
            </a:endParaRPr>
          </a:p>
        </p:txBody>
      </p:sp>
      <p:sp>
        <p:nvSpPr>
          <p:cNvPr id="408" name="Google Shape;408;p10"/>
          <p:cNvSpPr txBox="1"/>
          <p:nvPr/>
        </p:nvSpPr>
        <p:spPr>
          <a:xfrm>
            <a:off x="3904808" y="2915578"/>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Thank you</a:t>
            </a:r>
            <a:endParaRPr sz="2000" b="0" i="0" u="none" strike="noStrike" cap="none">
              <a:solidFill>
                <a:srgbClr val="00697C"/>
              </a:solidFill>
              <a:latin typeface="Play"/>
              <a:ea typeface="Play"/>
              <a:cs typeface="Play"/>
              <a:sym typeface="Play"/>
            </a:endParaRPr>
          </a:p>
        </p:txBody>
      </p:sp>
      <p:sp>
        <p:nvSpPr>
          <p:cNvPr id="409" name="Google Shape;409;p10"/>
          <p:cNvSpPr txBox="1"/>
          <p:nvPr/>
        </p:nvSpPr>
        <p:spPr>
          <a:xfrm>
            <a:off x="3904808" y="3315157"/>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Singapore</a:t>
            </a:r>
            <a:endParaRPr sz="1600" b="0" i="0" u="none" strike="noStrike" cap="none">
              <a:solidFill>
                <a:schemeClr val="dk1"/>
              </a:solidFill>
              <a:latin typeface="Play"/>
              <a:ea typeface="Play"/>
              <a:cs typeface="Play"/>
              <a:sym typeface="Play"/>
            </a:endParaRPr>
          </a:p>
        </p:txBody>
      </p:sp>
      <p:sp>
        <p:nvSpPr>
          <p:cNvPr id="410" name="Google Shape;410;p10"/>
          <p:cNvSpPr txBox="1"/>
          <p:nvPr/>
        </p:nvSpPr>
        <p:spPr>
          <a:xfrm>
            <a:off x="3904808" y="3785420"/>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Play"/>
              <a:buNone/>
            </a:pPr>
            <a:r>
              <a:rPr lang="en-US" sz="2000" b="1" i="0" u="none" strike="noStrike" cap="none">
                <a:solidFill>
                  <a:srgbClr val="00697C"/>
                </a:solidFill>
                <a:latin typeface="Play"/>
                <a:ea typeface="Play"/>
                <a:cs typeface="Play"/>
                <a:sym typeface="Play"/>
              </a:rPr>
              <a:t>ขอบคุณ</a:t>
            </a:r>
            <a:endParaRPr sz="2000" b="0" i="0" u="none" strike="noStrike" cap="none">
              <a:solidFill>
                <a:srgbClr val="00697C"/>
              </a:solidFill>
              <a:latin typeface="Play"/>
              <a:ea typeface="Play"/>
              <a:cs typeface="Play"/>
              <a:sym typeface="Play"/>
            </a:endParaRPr>
          </a:p>
        </p:txBody>
      </p:sp>
      <p:sp>
        <p:nvSpPr>
          <p:cNvPr id="411" name="Google Shape;411;p10"/>
          <p:cNvSpPr txBox="1"/>
          <p:nvPr/>
        </p:nvSpPr>
        <p:spPr>
          <a:xfrm>
            <a:off x="3904808" y="4176290"/>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Thailand</a:t>
            </a:r>
            <a:endParaRPr sz="1600" b="0" i="0" u="none" strike="noStrike" cap="none">
              <a:solidFill>
                <a:schemeClr val="dk1"/>
              </a:solidFill>
              <a:latin typeface="Play"/>
              <a:ea typeface="Play"/>
              <a:cs typeface="Play"/>
              <a:sym typeface="Play"/>
            </a:endParaRPr>
          </a:p>
        </p:txBody>
      </p:sp>
      <p:sp>
        <p:nvSpPr>
          <p:cNvPr id="412" name="Google Shape;412;p10"/>
          <p:cNvSpPr txBox="1"/>
          <p:nvPr/>
        </p:nvSpPr>
        <p:spPr>
          <a:xfrm>
            <a:off x="3904808" y="4653270"/>
            <a:ext cx="1803793" cy="49582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697C"/>
              </a:buClr>
              <a:buSzPts val="2000"/>
              <a:buFont typeface="Calibri"/>
              <a:buNone/>
            </a:pPr>
            <a:r>
              <a:rPr lang="en-US" sz="2000" b="1" i="0" u="none" strike="noStrike" cap="none">
                <a:solidFill>
                  <a:srgbClr val="00697C"/>
                </a:solidFill>
                <a:latin typeface="Calibri"/>
                <a:ea typeface="Calibri"/>
                <a:cs typeface="Calibri"/>
                <a:sym typeface="Calibri"/>
              </a:rPr>
              <a:t>cảm ơn bạn </a:t>
            </a:r>
            <a:endParaRPr sz="2000" b="0" i="0" u="none" strike="noStrike" cap="none">
              <a:solidFill>
                <a:srgbClr val="00697C"/>
              </a:solidFill>
              <a:latin typeface="Calibri"/>
              <a:ea typeface="Calibri"/>
              <a:cs typeface="Calibri"/>
              <a:sym typeface="Calibri"/>
            </a:endParaRPr>
          </a:p>
        </p:txBody>
      </p:sp>
      <p:sp>
        <p:nvSpPr>
          <p:cNvPr id="413" name="Google Shape;413;p10"/>
          <p:cNvSpPr txBox="1"/>
          <p:nvPr/>
        </p:nvSpPr>
        <p:spPr>
          <a:xfrm>
            <a:off x="3904808" y="5052849"/>
            <a:ext cx="1803793" cy="2571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1600"/>
              <a:buFont typeface="Arial"/>
              <a:buNone/>
            </a:pPr>
            <a:r>
              <a:rPr lang="en-US" sz="1600" b="1" i="0" u="none" strike="noStrike" cap="none">
                <a:solidFill>
                  <a:schemeClr val="dk1"/>
                </a:solidFill>
                <a:latin typeface="Play"/>
                <a:ea typeface="Play"/>
                <a:cs typeface="Play"/>
                <a:sym typeface="Play"/>
              </a:rPr>
              <a:t>Viet Nam</a:t>
            </a:r>
            <a:endParaRPr sz="1600" b="0" i="0" u="none" strike="noStrike" cap="none">
              <a:solidFill>
                <a:schemeClr val="dk1"/>
              </a:solidFill>
              <a:latin typeface="Play"/>
              <a:ea typeface="Play"/>
              <a:cs typeface="Play"/>
              <a:sym typeface="Play"/>
            </a:endParaRPr>
          </a:p>
        </p:txBody>
      </p:sp>
      <p:sp>
        <p:nvSpPr>
          <p:cNvPr id="414" name="Google Shape;414;p10"/>
          <p:cNvSpPr/>
          <p:nvPr/>
        </p:nvSpPr>
        <p:spPr>
          <a:xfrm>
            <a:off x="2973994" y="5757965"/>
            <a:ext cx="2891246" cy="412655"/>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415" name="Google Shape;415;p10"/>
          <p:cNvSpPr txBox="1"/>
          <p:nvPr/>
        </p:nvSpPr>
        <p:spPr>
          <a:xfrm>
            <a:off x="1406378" y="5830524"/>
            <a:ext cx="5652935" cy="490217"/>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00697C"/>
              </a:buClr>
              <a:buSzPts val="1600"/>
              <a:buFont typeface="Play"/>
              <a:buNone/>
            </a:pPr>
            <a:r>
              <a:rPr lang="en-US" sz="1600" b="0" i="0" u="none" strike="noStrike" cap="none">
                <a:solidFill>
                  <a:srgbClr val="00697C"/>
                </a:solidFill>
                <a:latin typeface="Play"/>
                <a:ea typeface="Play"/>
                <a:cs typeface="Play"/>
                <a:sym typeface="Play"/>
              </a:rPr>
              <a:t>www.aseanaccess.com</a:t>
            </a:r>
            <a:endParaRPr sz="1600" b="0" i="0" u="none" strike="noStrike" cap="none">
              <a:solidFill>
                <a:srgbClr val="00697C"/>
              </a:solidFill>
              <a:latin typeface="Play"/>
              <a:ea typeface="Play"/>
              <a:cs typeface="Play"/>
              <a:sym typeface="Play"/>
            </a:endParaRPr>
          </a:p>
          <a:p>
            <a:pPr marL="0" marR="0" lvl="0" indent="0" algn="ctr" rtl="0">
              <a:lnSpc>
                <a:spcPct val="90000"/>
              </a:lnSpc>
              <a:spcBef>
                <a:spcPts val="0"/>
              </a:spcBef>
              <a:spcAft>
                <a:spcPts val="0"/>
              </a:spcAft>
              <a:buClr>
                <a:schemeClr val="dk1"/>
              </a:buClr>
              <a:buSzPts val="1600"/>
              <a:buFont typeface="Calibri"/>
              <a:buNone/>
            </a:pPr>
            <a:endParaRPr sz="1600" b="0" i="0" u="none" strike="noStrike" cap="none">
              <a:solidFill>
                <a:srgbClr val="00697C"/>
              </a:solidFill>
              <a:latin typeface="Play"/>
              <a:ea typeface="Play"/>
              <a:cs typeface="Play"/>
              <a:sym typeface="Play"/>
            </a:endParaRPr>
          </a:p>
        </p:txBody>
      </p:sp>
      <p:pic>
        <p:nvPicPr>
          <p:cNvPr id="416" name="Google Shape;416;p10" descr="Magnifying glass with solid fill"/>
          <p:cNvPicPr preferRelativeResize="0"/>
          <p:nvPr/>
        </p:nvPicPr>
        <p:blipFill rotWithShape="1">
          <a:blip r:embed="rId3">
            <a:alphaModFix/>
          </a:blip>
          <a:srcRect/>
          <a:stretch/>
        </p:blipFill>
        <p:spPr>
          <a:xfrm>
            <a:off x="5460883" y="5823020"/>
            <a:ext cx="286512" cy="286512"/>
          </a:xfrm>
          <a:prstGeom prst="rect">
            <a:avLst/>
          </a:prstGeom>
          <a:noFill/>
          <a:ln>
            <a:noFill/>
          </a:ln>
        </p:spPr>
      </p:pic>
      <p:pic>
        <p:nvPicPr>
          <p:cNvPr id="417" name="Google Shape;417;p10" descr="A picture containing text, ax, wheel, gear&#10;&#10;Description automatically generated"/>
          <p:cNvPicPr preferRelativeResize="0"/>
          <p:nvPr/>
        </p:nvPicPr>
        <p:blipFill rotWithShape="1">
          <a:blip r:embed="rId4">
            <a:alphaModFix/>
          </a:blip>
          <a:srcRect l="18624" r="34589" b="-3440"/>
          <a:stretch/>
        </p:blipFill>
        <p:spPr>
          <a:xfrm>
            <a:off x="2199769" y="5863582"/>
            <a:ext cx="450742" cy="284261"/>
          </a:xfrm>
          <a:prstGeom prst="rect">
            <a:avLst/>
          </a:prstGeom>
          <a:noFill/>
          <a:ln>
            <a:noFill/>
          </a:ln>
        </p:spPr>
      </p:pic>
      <p:sp>
        <p:nvSpPr>
          <p:cNvPr id="418" name="Google Shape;418;p10"/>
          <p:cNvSpPr/>
          <p:nvPr/>
        </p:nvSpPr>
        <p:spPr>
          <a:xfrm>
            <a:off x="2050044" y="5700055"/>
            <a:ext cx="545199" cy="528473"/>
          </a:xfrm>
          <a:prstGeom prst="ellipse">
            <a:avLst/>
          </a:prstGeom>
          <a:solidFill>
            <a:srgbClr val="00697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419" name="Google Shape;419;p10" descr="A picture containing text, ax, wheel, gear&#10;&#10;Description automatically generated"/>
          <p:cNvPicPr preferRelativeResize="0"/>
          <p:nvPr/>
        </p:nvPicPr>
        <p:blipFill rotWithShape="1">
          <a:blip r:embed="rId4">
            <a:alphaModFix/>
          </a:blip>
          <a:srcRect r="77752" b="-19632"/>
          <a:stretch/>
        </p:blipFill>
        <p:spPr>
          <a:xfrm>
            <a:off x="2233978" y="5769172"/>
            <a:ext cx="259266" cy="397650"/>
          </a:xfrm>
          <a:prstGeom prst="rect">
            <a:avLst/>
          </a:prstGeom>
          <a:noFill/>
          <a:ln>
            <a:noFill/>
          </a:ln>
        </p:spPr>
      </p:pic>
      <p:pic>
        <p:nvPicPr>
          <p:cNvPr id="420" name="Google Shape;420;p10"/>
          <p:cNvPicPr preferRelativeResize="0"/>
          <p:nvPr/>
        </p:nvPicPr>
        <p:blipFill rotWithShape="1">
          <a:blip r:embed="rId5">
            <a:alphaModFix/>
          </a:blip>
          <a:srcRect/>
          <a:stretch/>
        </p:blipFill>
        <p:spPr>
          <a:xfrm>
            <a:off x="5865240" y="12904"/>
            <a:ext cx="6318517" cy="650462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20213</TotalTime>
  <Words>202</Words>
  <Application>Microsoft Macintosh PowerPoint</Application>
  <PresentationFormat>Widescreen</PresentationFormat>
  <Paragraphs>77</Paragraphs>
  <Slides>16</Slides>
  <Notes>16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Calibri</vt:lpstr>
      <vt:lpstr>Arial</vt:lpstr>
      <vt:lpstr>Play</vt:lpstr>
      <vt:lpstr>Office Theme</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3674</dc:creator>
  <cp:lastModifiedBy>Triin Udris</cp:lastModifiedBy>
  <cp:revision>122</cp:revision>
  <cp:lastPrinted>2022-06-02T08:01:53Z</cp:lastPrinted>
  <dcterms:created xsi:type="dcterms:W3CDTF">2021-08-18T09:52:18Z</dcterms:created>
  <dcterms:modified xsi:type="dcterms:W3CDTF">2022-06-07T15:25:17Z</dcterms:modified>
</cp:coreProperties>
</file>