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93" r:id="rId4"/>
    <p:sldId id="258" r:id="rId5"/>
    <p:sldId id="316" r:id="rId6"/>
    <p:sldId id="274" r:id="rId7"/>
    <p:sldId id="285" r:id="rId8"/>
    <p:sldId id="260" r:id="rId9"/>
    <p:sldId id="261" r:id="rId10"/>
    <p:sldId id="263" r:id="rId11"/>
    <p:sldId id="262" r:id="rId12"/>
    <p:sldId id="264" r:id="rId13"/>
    <p:sldId id="265" r:id="rId14"/>
    <p:sldId id="266" r:id="rId15"/>
    <p:sldId id="319" r:id="rId16"/>
    <p:sldId id="318" r:id="rId17"/>
    <p:sldId id="272" r:id="rId18"/>
    <p:sldId id="295" r:id="rId19"/>
    <p:sldId id="271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Play" pitchFamily="2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hquNguP7l8DopqtJ/fOuwat/AK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>
      <p:cViewPr varScale="1">
        <p:scale>
          <a:sx n="104" d="100"/>
          <a:sy n="104" d="100"/>
        </p:scale>
        <p:origin x="896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" name="Google Shape;2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" name="Google Shape;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08291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" name="Google Shape;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1282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2156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6454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" name="Google Shape;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" name="Google Shape;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7303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817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8463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79166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9" name="Google Shape;22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1"/>
          <p:cNvGrpSpPr/>
          <p:nvPr/>
        </p:nvGrpSpPr>
        <p:grpSpPr>
          <a:xfrm>
            <a:off x="330770" y="1279507"/>
            <a:ext cx="3985099" cy="3836707"/>
            <a:chOff x="330770" y="1279507"/>
            <a:chExt cx="3985099" cy="3836707"/>
          </a:xfrm>
        </p:grpSpPr>
        <p:pic>
          <p:nvPicPr>
            <p:cNvPr id="12" name="Google Shape;12;p21" descr="Shape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30770" y="451327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21" descr="Shap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71600" y="127950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Google Shape;14;p21"/>
          <p:cNvPicPr preferRelativeResize="0"/>
          <p:nvPr/>
        </p:nvPicPr>
        <p:blipFill rotWithShape="1">
          <a:blip r:embed="rId4">
            <a:alphaModFix/>
          </a:blip>
          <a:srcRect l="11978" r="13757" b="-467"/>
          <a:stretch/>
        </p:blipFill>
        <p:spPr>
          <a:xfrm>
            <a:off x="4929448" y="-11060"/>
            <a:ext cx="7281949" cy="65375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1"/>
          <p:cNvSpPr/>
          <p:nvPr/>
        </p:nvSpPr>
        <p:spPr>
          <a:xfrm>
            <a:off x="4929448" y="5789373"/>
            <a:ext cx="7273636" cy="77623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2"/>
          <p:cNvPicPr preferRelativeResize="0"/>
          <p:nvPr/>
        </p:nvPicPr>
        <p:blipFill rotWithShape="1">
          <a:blip r:embed="rId2">
            <a:alphaModFix/>
          </a:blip>
          <a:srcRect b="66006"/>
          <a:stretch/>
        </p:blipFill>
        <p:spPr>
          <a:xfrm>
            <a:off x="0" y="-171966"/>
            <a:ext cx="12192001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65" y="58994"/>
            <a:ext cx="1232557" cy="123255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2"/>
          <p:cNvSpPr/>
          <p:nvPr/>
        </p:nvSpPr>
        <p:spPr>
          <a:xfrm>
            <a:off x="0" y="2094578"/>
            <a:ext cx="12192000" cy="51435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3"/>
          <p:cNvSpPr/>
          <p:nvPr/>
        </p:nvSpPr>
        <p:spPr>
          <a:xfrm>
            <a:off x="6728149" y="5630416"/>
            <a:ext cx="5463851" cy="88866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oogle Shape;24;p23"/>
          <p:cNvPicPr preferRelativeResize="0"/>
          <p:nvPr/>
        </p:nvPicPr>
        <p:blipFill rotWithShape="1">
          <a:blip r:embed="rId2">
            <a:alphaModFix/>
          </a:blip>
          <a:srcRect l="33806" t="328" r="10650" b="13033"/>
          <a:stretch/>
        </p:blipFill>
        <p:spPr>
          <a:xfrm>
            <a:off x="6728149" y="0"/>
            <a:ext cx="5463851" cy="568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236" y="155044"/>
            <a:ext cx="621146" cy="62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eg"/><Relationship Id="rId18" Type="http://schemas.openxmlformats.org/officeDocument/2006/relationships/oleObject" Target="../embeddings/oleObject1.bin"/><Relationship Id="rId26" Type="http://schemas.openxmlformats.org/officeDocument/2006/relationships/image" Target="../media/image58.png"/><Relationship Id="rId3" Type="http://schemas.openxmlformats.org/officeDocument/2006/relationships/image" Target="../media/image36.png"/><Relationship Id="rId21" Type="http://schemas.openxmlformats.org/officeDocument/2006/relationships/image" Target="../media/image53.jpeg"/><Relationship Id="rId7" Type="http://schemas.openxmlformats.org/officeDocument/2006/relationships/image" Target="../media/image40.jpg"/><Relationship Id="rId12" Type="http://schemas.openxmlformats.org/officeDocument/2006/relationships/image" Target="../media/image45.png"/><Relationship Id="rId17" Type="http://schemas.openxmlformats.org/officeDocument/2006/relationships/image" Target="../media/image50.jpeg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9.png"/><Relationship Id="rId20" Type="http://schemas.openxmlformats.org/officeDocument/2006/relationships/image" Target="../media/image52.png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6.jpe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5.PNG"/><Relationship Id="rId28" Type="http://schemas.openxmlformats.org/officeDocument/2006/relationships/image" Target="../media/image60.png"/><Relationship Id="rId10" Type="http://schemas.openxmlformats.org/officeDocument/2006/relationships/image" Target="../media/image43.png"/><Relationship Id="rId19" Type="http://schemas.openxmlformats.org/officeDocument/2006/relationships/image" Target="../media/image51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Relationship Id="rId22" Type="http://schemas.openxmlformats.org/officeDocument/2006/relationships/image" Target="../media/image54.png"/><Relationship Id="rId27" Type="http://schemas.openxmlformats.org/officeDocument/2006/relationships/image" Target="../media/image59.PNG"/><Relationship Id="rId30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jpg"/><Relationship Id="rId18" Type="http://schemas.openxmlformats.org/officeDocument/2006/relationships/image" Target="../media/image78.jpeg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12" Type="http://schemas.openxmlformats.org/officeDocument/2006/relationships/image" Target="../media/image72.jpg"/><Relationship Id="rId17" Type="http://schemas.openxmlformats.org/officeDocument/2006/relationships/image" Target="../media/image77.jpe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jpeg"/><Relationship Id="rId15" Type="http://schemas.openxmlformats.org/officeDocument/2006/relationships/image" Target="../media/image75.PNG"/><Relationship Id="rId10" Type="http://schemas.openxmlformats.org/officeDocument/2006/relationships/image" Target="../media/image70.jpeg"/><Relationship Id="rId19" Type="http://schemas.openxmlformats.org/officeDocument/2006/relationships/image" Target="../media/image79.emf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"/>
          <p:cNvSpPr/>
          <p:nvPr/>
        </p:nvSpPr>
        <p:spPr>
          <a:xfrm>
            <a:off x="0" y="-37708"/>
            <a:ext cx="5412509" cy="651361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3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2" y="147782"/>
            <a:ext cx="1228436" cy="122843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"/>
          <p:cNvSpPr txBox="1"/>
          <p:nvPr/>
        </p:nvSpPr>
        <p:spPr>
          <a:xfrm>
            <a:off x="1376218" y="382385"/>
            <a:ext cx="4036291" cy="736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Your Business Information Gateway to ASEAN and Beyond</a:t>
            </a:r>
            <a:endParaRPr sz="18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4" name="Google Shape;34;p1"/>
          <p:cNvSpPr txBox="1"/>
          <p:nvPr/>
        </p:nvSpPr>
        <p:spPr>
          <a:xfrm>
            <a:off x="5725027" y="1210837"/>
            <a:ext cx="6403058" cy="220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7"/>
              <a:buFont typeface="Play"/>
              <a:buNone/>
            </a:pPr>
            <a:r>
              <a:rPr lang="en-US" sz="4000" b="0" i="0" u="none" strike="noStrike" cap="none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ASEAN Access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7"/>
              <a:buFont typeface="Play"/>
              <a:buNone/>
            </a:pPr>
            <a:r>
              <a:rPr lang="en-US" sz="4000" b="0" i="0" u="none" strike="noStrike" cap="none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&amp;</a:t>
            </a:r>
            <a:r>
              <a:rPr lang="en-US" sz="4400" b="0" i="0" u="none" strike="noStrike" cap="none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7"/>
              <a:buFont typeface="Play"/>
              <a:buNone/>
            </a:pPr>
            <a:r>
              <a:rPr lang="en-US" sz="4000" b="0" i="0" u="none" strike="noStrike" cap="none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ASEAN Access </a:t>
            </a:r>
            <a:r>
              <a:rPr lang="en-US" sz="4400" b="0" i="0" u="none" strike="noStrike" cap="none">
                <a:solidFill>
                  <a:srgbClr val="EE2428"/>
                </a:solidFill>
                <a:latin typeface="Play"/>
                <a:ea typeface="Play"/>
                <a:cs typeface="Play"/>
                <a:sym typeface="Play"/>
              </a:rPr>
              <a:t>MATCH: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7"/>
              <a:buFont typeface="Play"/>
              <a:buNone/>
            </a:pPr>
            <a:r>
              <a:rPr lang="en-US" sz="4000" b="0" i="0" u="none" strike="noStrike" cap="none">
                <a:solidFill>
                  <a:srgbClr val="002060"/>
                </a:solidFill>
                <a:latin typeface="Play"/>
                <a:ea typeface="Play"/>
                <a:cs typeface="Play"/>
                <a:sym typeface="Play"/>
              </a:rPr>
              <a:t>Introduction</a:t>
            </a:r>
            <a:endParaRPr sz="4800" b="0" i="0" u="none" strike="noStrike" cap="none">
              <a:solidFill>
                <a:srgbClr val="00206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5" name="Google Shape;35;p1"/>
          <p:cNvSpPr txBox="1"/>
          <p:nvPr/>
        </p:nvSpPr>
        <p:spPr>
          <a:xfrm>
            <a:off x="6249508" y="3893760"/>
            <a:ext cx="5120640" cy="498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endParaRPr sz="1400" b="0" i="0" u="none" strike="noStrike" cap="non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49508" y="4249884"/>
            <a:ext cx="5268042" cy="1118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ct val="108108"/>
              <a:buFont typeface="Play"/>
              <a:buNone/>
            </a:pPr>
            <a:r>
              <a:rPr lang="en-US" sz="2200" b="1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Triin Udris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ct val="108108"/>
              <a:buFont typeface="Play"/>
              <a:buNone/>
            </a:pPr>
            <a:r>
              <a:rPr lang="en-US" sz="2200" b="0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On behalf of </a:t>
            </a:r>
            <a:endParaRPr sz="2200" b="0" i="0" u="none" strike="noStrike" cap="none" dirty="0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ct val="108108"/>
              <a:buFont typeface="Play"/>
              <a:buNone/>
            </a:pPr>
            <a:r>
              <a:rPr lang="en-US" sz="2200" b="1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Office of SMEs Promotion, Thailand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ct val="108108"/>
              <a:buFont typeface="Play"/>
              <a:buNone/>
            </a:pPr>
            <a:r>
              <a:rPr lang="en-US" sz="2200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18 July </a:t>
            </a:r>
            <a:r>
              <a:rPr lang="en-US" sz="2200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2022</a:t>
            </a:r>
            <a:endParaRPr sz="2200" i="0" u="none" strike="noStrike" cap="none" dirty="0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37" name="Google Shape;37;p1" descr="Tex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2035" y="1013400"/>
            <a:ext cx="3251872" cy="5410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"/>
          <p:cNvSpPr txBox="1"/>
          <p:nvPr/>
        </p:nvSpPr>
        <p:spPr>
          <a:xfrm>
            <a:off x="3540233" y="125643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SME i</a:t>
            </a: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43" name="Google Shape;4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9498" y="685960"/>
            <a:ext cx="8683428" cy="670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074" y="1310767"/>
            <a:ext cx="11333852" cy="52256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1BDD8F-96D5-4E54-FC93-435FC710D1BD}"/>
              </a:ext>
            </a:extLst>
          </p:cNvPr>
          <p:cNvSpPr txBox="1"/>
          <p:nvPr/>
        </p:nvSpPr>
        <p:spPr>
          <a:xfrm>
            <a:off x="10762735" y="636532"/>
            <a:ext cx="1124465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Google Shape;52;p3">
            <a:extLst>
              <a:ext uri="{FF2B5EF4-FFF2-40B4-BE49-F238E27FC236}">
                <a16:creationId xmlns:a16="http://schemas.microsoft.com/office/drawing/2014/main" id="{0190D93D-5647-4A97-A882-3C11048714E9}"/>
              </a:ext>
            </a:extLst>
          </p:cNvPr>
          <p:cNvSpPr txBox="1"/>
          <p:nvPr/>
        </p:nvSpPr>
        <p:spPr>
          <a:xfrm>
            <a:off x="2154676" y="194826"/>
            <a:ext cx="8348566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should join/use ASEAN Access?</a:t>
            </a:r>
            <a:endParaRPr dirty="0"/>
          </a:p>
        </p:txBody>
      </p:sp>
      <p:sp>
        <p:nvSpPr>
          <p:cNvPr id="13" name="Google Shape;53;p3">
            <a:extLst>
              <a:ext uri="{FF2B5EF4-FFF2-40B4-BE49-F238E27FC236}">
                <a16:creationId xmlns:a16="http://schemas.microsoft.com/office/drawing/2014/main" id="{814DE77F-F805-4646-9547-19A12DC83BB7}"/>
              </a:ext>
            </a:extLst>
          </p:cNvPr>
          <p:cNvSpPr txBox="1"/>
          <p:nvPr/>
        </p:nvSpPr>
        <p:spPr>
          <a:xfrm>
            <a:off x="1344443" y="1491628"/>
            <a:ext cx="9158799" cy="3265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Businesses who want to internationalise </a:t>
            </a: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need advice, information, and practical support and contacts in the new market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Businesses who have services and expertise that can </a:t>
            </a:r>
            <a:r>
              <a:rPr lang="en-US" sz="2025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foreign companies</a:t>
            </a: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local market = </a:t>
            </a: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 Providers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endParaRPr lang="en-US" sz="202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43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412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 txBox="1"/>
          <p:nvPr/>
        </p:nvSpPr>
        <p:spPr>
          <a:xfrm>
            <a:off x="812676" y="182354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SME 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53" name="Google Shape;5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7978" y="1404593"/>
            <a:ext cx="10936044" cy="513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1703" y="728164"/>
            <a:ext cx="9012319" cy="576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1819DD9-0E90-6AFF-5B1D-797587707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496541"/>
            <a:ext cx="3695700" cy="2184400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09CC4975-8E50-139B-9084-4E5A9656015D}"/>
              </a:ext>
            </a:extLst>
          </p:cNvPr>
          <p:cNvSpPr/>
          <p:nvPr/>
        </p:nvSpPr>
        <p:spPr>
          <a:xfrm rot="787773">
            <a:off x="3574580" y="1506452"/>
            <a:ext cx="2591222" cy="31638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70;p2">
            <a:extLst>
              <a:ext uri="{FF2B5EF4-FFF2-40B4-BE49-F238E27FC236}">
                <a16:creationId xmlns:a16="http://schemas.microsoft.com/office/drawing/2014/main" id="{A73146C4-61C3-4BFD-91C2-FE5DE083CB58}"/>
              </a:ext>
            </a:extLst>
          </p:cNvPr>
          <p:cNvSpPr txBox="1"/>
          <p:nvPr/>
        </p:nvSpPr>
        <p:spPr>
          <a:xfrm>
            <a:off x="881926" y="96111"/>
            <a:ext cx="5111534" cy="495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SME internationalisation </a:t>
            </a:r>
            <a:r>
              <a:rPr lang="en-US" sz="2400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S</a:t>
            </a:r>
            <a:r>
              <a:rPr lang="en-US" sz="240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upport</a:t>
            </a:r>
            <a:endParaRPr sz="240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0F1C9-75BB-4583-8F91-A2487ADE1FEC}"/>
              </a:ext>
            </a:extLst>
          </p:cNvPr>
          <p:cNvSpPr txBox="1"/>
          <p:nvPr/>
        </p:nvSpPr>
        <p:spPr>
          <a:xfrm>
            <a:off x="2165157" y="329944"/>
            <a:ext cx="254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98B4B8-9CD9-2B3D-EFD8-3B6195742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554868"/>
            <a:ext cx="5530949" cy="665377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C7BB195-1E3D-F784-CE42-EE0A37935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5603" y="2327618"/>
            <a:ext cx="7969348" cy="4200154"/>
          </a:xfrm>
          <a:prstGeom prst="rect">
            <a:avLst/>
          </a:prstGeom>
        </p:spPr>
      </p:pic>
      <p:pic>
        <p:nvPicPr>
          <p:cNvPr id="14" name="Picture 1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6B49EE67-BFFD-CF5E-F50A-428EEBF1F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9902" y="1269673"/>
            <a:ext cx="6508848" cy="1334936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D00C2F55-B328-B6D6-FA6D-F241901F3075}"/>
              </a:ext>
            </a:extLst>
          </p:cNvPr>
          <p:cNvSpPr/>
          <p:nvPr/>
        </p:nvSpPr>
        <p:spPr>
          <a:xfrm>
            <a:off x="2458994" y="1396624"/>
            <a:ext cx="1261076" cy="2625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77A90075-69DA-1228-E09B-8857C14B6361}"/>
              </a:ext>
            </a:extLst>
          </p:cNvPr>
          <p:cNvSpPr/>
          <p:nvPr/>
        </p:nvSpPr>
        <p:spPr>
          <a:xfrm rot="10800000">
            <a:off x="8337304" y="1379934"/>
            <a:ext cx="1261076" cy="2625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93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Google Shape;59;p4">
            <a:extLst>
              <a:ext uri="{FF2B5EF4-FFF2-40B4-BE49-F238E27FC236}">
                <a16:creationId xmlns:a16="http://schemas.microsoft.com/office/drawing/2014/main" id="{3E48B29F-7F57-4A84-BFB9-A446E702F3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69" t="12682" r="-212" b="27427"/>
          <a:stretch/>
        </p:blipFill>
        <p:spPr>
          <a:xfrm>
            <a:off x="993842" y="1124712"/>
            <a:ext cx="10204316" cy="46085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60;p4">
            <a:extLst>
              <a:ext uri="{FF2B5EF4-FFF2-40B4-BE49-F238E27FC236}">
                <a16:creationId xmlns:a16="http://schemas.microsoft.com/office/drawing/2014/main" id="{B03895CB-60FB-49DF-B1CA-F38CA8777B23}"/>
              </a:ext>
            </a:extLst>
          </p:cNvPr>
          <p:cNvSpPr txBox="1"/>
          <p:nvPr/>
        </p:nvSpPr>
        <p:spPr>
          <a:xfrm>
            <a:off x="1079068" y="226730"/>
            <a:ext cx="941475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services are offered by Service Providers?</a:t>
            </a:r>
            <a:endParaRPr dirty="0"/>
          </a:p>
        </p:txBody>
      </p:sp>
      <p:sp>
        <p:nvSpPr>
          <p:cNvPr id="2" name="Not Equal 1">
            <a:extLst>
              <a:ext uri="{FF2B5EF4-FFF2-40B4-BE49-F238E27FC236}">
                <a16:creationId xmlns:a16="http://schemas.microsoft.com/office/drawing/2014/main" id="{03EA78D8-B407-3ECB-4560-598FB4825535}"/>
              </a:ext>
            </a:extLst>
          </p:cNvPr>
          <p:cNvSpPr/>
          <p:nvPr/>
        </p:nvSpPr>
        <p:spPr>
          <a:xfrm>
            <a:off x="1079068" y="2557850"/>
            <a:ext cx="704335" cy="370703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E69408-CDB2-9E27-F813-2CAC224487F8}"/>
              </a:ext>
            </a:extLst>
          </p:cNvPr>
          <p:cNvSpPr txBox="1"/>
          <p:nvPr/>
        </p:nvSpPr>
        <p:spPr>
          <a:xfrm>
            <a:off x="1783403" y="2557850"/>
            <a:ext cx="1210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EXPORT</a:t>
            </a:r>
          </a:p>
        </p:txBody>
      </p:sp>
    </p:spTree>
    <p:extLst>
      <p:ext uri="{BB962C8B-B14F-4D97-AF65-F5344CB8AC3E}">
        <p14:creationId xmlns:p14="http://schemas.microsoft.com/office/powerpoint/2010/main" val="125121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Google Shape;73;p6">
            <a:extLst>
              <a:ext uri="{FF2B5EF4-FFF2-40B4-BE49-F238E27FC236}">
                <a16:creationId xmlns:a16="http://schemas.microsoft.com/office/drawing/2014/main" id="{9F189664-35BC-4273-9DD3-350A5B16E4F9}"/>
              </a:ext>
            </a:extLst>
          </p:cNvPr>
          <p:cNvSpPr txBox="1"/>
          <p:nvPr/>
        </p:nvSpPr>
        <p:spPr>
          <a:xfrm>
            <a:off x="3021857" y="294073"/>
            <a:ext cx="7153275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register as a Service Provider?</a:t>
            </a:r>
            <a:endParaRPr sz="10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9BB10D-AAB1-E796-E1E5-D7C8C6C9C3C1}"/>
              </a:ext>
            </a:extLst>
          </p:cNvPr>
          <p:cNvSpPr txBox="1"/>
          <p:nvPr/>
        </p:nvSpPr>
        <p:spPr>
          <a:xfrm>
            <a:off x="1717747" y="1724918"/>
            <a:ext cx="8737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Would you like to promote your business, free of charge, to potential new international clients?</a:t>
            </a: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E4C22CAA-8DB2-FADA-3BF2-FFEAF0F10779}"/>
              </a:ext>
            </a:extLst>
          </p:cNvPr>
          <p:cNvSpPr/>
          <p:nvPr/>
        </p:nvSpPr>
        <p:spPr>
          <a:xfrm>
            <a:off x="1887147" y="1540883"/>
            <a:ext cx="8287985" cy="132217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5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6"/>
          <p:cNvGrpSpPr/>
          <p:nvPr/>
        </p:nvGrpSpPr>
        <p:grpSpPr>
          <a:xfrm>
            <a:off x="4837720" y="1474497"/>
            <a:ext cx="2216905" cy="2996278"/>
            <a:chOff x="6237622" y="2272373"/>
            <a:chExt cx="2216905" cy="3155956"/>
          </a:xfrm>
        </p:grpSpPr>
        <p:sp>
          <p:nvSpPr>
            <p:cNvPr id="70" name="Google Shape;70;p6"/>
            <p:cNvSpPr/>
            <p:nvPr/>
          </p:nvSpPr>
          <p:spPr>
            <a:xfrm>
              <a:off x="6237622" y="3202290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 clean technology</a:t>
              </a:r>
              <a:endParaRPr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71" name="Google Shape;71;p6"/>
            <p:cNvSpPr/>
            <p:nvPr/>
          </p:nvSpPr>
          <p:spPr>
            <a:xfrm>
              <a:off x="6237622" y="2272373"/>
              <a:ext cx="2216905" cy="2031694"/>
            </a:xfrm>
            <a:prstGeom prst="flowChartDocumen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" name="Google Shape;72;p6"/>
          <p:cNvGrpSpPr/>
          <p:nvPr/>
        </p:nvGrpSpPr>
        <p:grpSpPr>
          <a:xfrm>
            <a:off x="7142335" y="748142"/>
            <a:ext cx="2139752" cy="2996277"/>
            <a:chOff x="6167860" y="1946223"/>
            <a:chExt cx="2216906" cy="3155955"/>
          </a:xfrm>
        </p:grpSpPr>
        <p:sp>
          <p:nvSpPr>
            <p:cNvPr id="73" name="Google Shape;73;p6"/>
            <p:cNvSpPr/>
            <p:nvPr/>
          </p:nvSpPr>
          <p:spPr>
            <a:xfrm>
              <a:off x="6167860" y="2876139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digital/IT</a:t>
              </a: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6167861" y="1946223"/>
              <a:ext cx="2216905" cy="2031694"/>
            </a:xfrm>
            <a:prstGeom prst="flowChartDocumen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6"/>
          <p:cNvGrpSpPr/>
          <p:nvPr/>
        </p:nvGrpSpPr>
        <p:grpSpPr>
          <a:xfrm>
            <a:off x="9369796" y="40051"/>
            <a:ext cx="2269320" cy="2996278"/>
            <a:chOff x="6120189" y="1793467"/>
            <a:chExt cx="2216905" cy="3155956"/>
          </a:xfrm>
        </p:grpSpPr>
        <p:sp>
          <p:nvSpPr>
            <p:cNvPr id="76" name="Google Shape;76;p6"/>
            <p:cNvSpPr/>
            <p:nvPr/>
          </p:nvSpPr>
          <p:spPr>
            <a:xfrm>
              <a:off x="6120189" y="2723384"/>
              <a:ext cx="2216905" cy="2226039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Sector brief on manufacturing</a:t>
              </a:r>
              <a:endParaRPr sz="1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6120189" y="1793467"/>
              <a:ext cx="2216905" cy="2031694"/>
            </a:xfrm>
            <a:prstGeom prst="flowChartDocumen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6"/>
          <p:cNvGrpSpPr/>
          <p:nvPr/>
        </p:nvGrpSpPr>
        <p:grpSpPr>
          <a:xfrm>
            <a:off x="2490626" y="2507816"/>
            <a:ext cx="2259384" cy="2981819"/>
            <a:chOff x="2660159" y="3006691"/>
            <a:chExt cx="2259384" cy="2981819"/>
          </a:xfrm>
        </p:grpSpPr>
        <p:pic>
          <p:nvPicPr>
            <p:cNvPr id="79" name="Google Shape;79;p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680434" y="3220177"/>
              <a:ext cx="2218834" cy="25548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6"/>
            <p:cNvSpPr/>
            <p:nvPr/>
          </p:nvSpPr>
          <p:spPr>
            <a:xfrm>
              <a:off x="2660159" y="3006691"/>
              <a:ext cx="2259384" cy="2981819"/>
            </a:xfrm>
            <a:prstGeom prst="rect">
              <a:avLst/>
            </a:prstGeom>
            <a:noFill/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" name="Google Shape;81;p6"/>
          <p:cNvGrpSpPr/>
          <p:nvPr/>
        </p:nvGrpSpPr>
        <p:grpSpPr>
          <a:xfrm>
            <a:off x="114837" y="3499704"/>
            <a:ext cx="2259384" cy="2989090"/>
            <a:chOff x="170338" y="2855017"/>
            <a:chExt cx="2259384" cy="2989090"/>
          </a:xfrm>
        </p:grpSpPr>
        <p:pic>
          <p:nvPicPr>
            <p:cNvPr id="82" name="Google Shape;82;p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78058" y="2855017"/>
              <a:ext cx="2235204" cy="25948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" name="Google Shape;83;p6"/>
            <p:cNvSpPr/>
            <p:nvPr/>
          </p:nvSpPr>
          <p:spPr>
            <a:xfrm>
              <a:off x="170338" y="2862288"/>
              <a:ext cx="2259384" cy="2981819"/>
            </a:xfrm>
            <a:prstGeom prst="rect">
              <a:avLst/>
            </a:prstGeom>
            <a:noFill/>
            <a:ln w="25400" cap="flat" cmpd="sng">
              <a:solidFill>
                <a:srgbClr val="31538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" name="Google Shape;85;p6"/>
          <p:cNvSpPr txBox="1"/>
          <p:nvPr/>
        </p:nvSpPr>
        <p:spPr>
          <a:xfrm>
            <a:off x="2519662" y="4892075"/>
            <a:ext cx="22593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Sector brief on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food and beverages</a:t>
            </a:r>
            <a:endParaRPr sz="1400" b="0" i="0" u="none" strike="noStrike" cap="none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86" name="Google Shape;86;p6"/>
          <p:cNvSpPr txBox="1"/>
          <p:nvPr/>
        </p:nvSpPr>
        <p:spPr>
          <a:xfrm>
            <a:off x="834638" y="222272"/>
            <a:ext cx="5111534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58C"/>
              </a:buClr>
              <a:buSzPts val="2000"/>
              <a:buFont typeface="Play"/>
              <a:buNone/>
            </a:pPr>
            <a:r>
              <a:rPr lang="en-US" sz="24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SME internationalisation support</a:t>
            </a:r>
            <a:endParaRPr sz="2400" b="0" i="0" u="none" strike="noStrike" cap="none" dirty="0">
              <a:solidFill>
                <a:srgbClr val="1B458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E28DCD-5C53-27B7-0B3D-714703E16833}"/>
              </a:ext>
            </a:extLst>
          </p:cNvPr>
          <p:cNvSpPr txBox="1"/>
          <p:nvPr/>
        </p:nvSpPr>
        <p:spPr>
          <a:xfrm>
            <a:off x="6901285" y="4627285"/>
            <a:ext cx="4868563" cy="1287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b="1" dirty="0"/>
              <a:t>Easy to read, commercial focus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b="1" dirty="0"/>
              <a:t>Business opportunities, growth areas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b="1" dirty="0"/>
              <a:t>Base for expansion strategy</a:t>
            </a:r>
          </a:p>
        </p:txBody>
      </p:sp>
      <p:sp>
        <p:nvSpPr>
          <p:cNvPr id="22" name="Google Shape;84;p6">
            <a:extLst>
              <a:ext uri="{FF2B5EF4-FFF2-40B4-BE49-F238E27FC236}">
                <a16:creationId xmlns:a16="http://schemas.microsoft.com/office/drawing/2014/main" id="{16A0D845-9AAE-F46C-8CA7-5C6F5FAAA41F}"/>
              </a:ext>
            </a:extLst>
          </p:cNvPr>
          <p:cNvSpPr txBox="1"/>
          <p:nvPr/>
        </p:nvSpPr>
        <p:spPr>
          <a:xfrm>
            <a:off x="120173" y="5796349"/>
            <a:ext cx="22593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Sector brief on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agriculture</a:t>
            </a:r>
            <a:endParaRPr sz="1400" b="0" i="0" u="none" strike="noStrike" cap="none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7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96596" y="354745"/>
            <a:ext cx="1998808" cy="199880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7"/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"/>
          <p:cNvSpPr txBox="1"/>
          <p:nvPr/>
        </p:nvSpPr>
        <p:spPr>
          <a:xfrm>
            <a:off x="2536624" y="2600927"/>
            <a:ext cx="711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BUSINESS AND MATCHMAKING EVENTS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5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495" y="961287"/>
            <a:ext cx="1970449" cy="197044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 txBox="1"/>
          <p:nvPr/>
        </p:nvSpPr>
        <p:spPr>
          <a:xfrm>
            <a:off x="3552641" y="1262921"/>
            <a:ext cx="5712603" cy="2118593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Long-term multi-event platform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One registration = lifetime access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Virtual business matchmaking events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Business community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Product / technology showcase</a:t>
            </a:r>
            <a:endParaRPr dirty="0"/>
          </a:p>
        </p:txBody>
      </p:sp>
      <p:sp>
        <p:nvSpPr>
          <p:cNvPr id="110" name="Google Shape;110;p25"/>
          <p:cNvSpPr txBox="1"/>
          <p:nvPr/>
        </p:nvSpPr>
        <p:spPr>
          <a:xfrm>
            <a:off x="3552641" y="679980"/>
            <a:ext cx="616716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are the advantages of </a:t>
            </a:r>
            <a:r>
              <a:rPr lang="en-US" sz="1800" b="0" i="0" u="none" strike="noStrike" cap="none" dirty="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ASEAN Access </a:t>
            </a:r>
            <a:r>
              <a:rPr lang="en-US" sz="18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MATCH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</p:txBody>
      </p:sp>
      <p:sp>
        <p:nvSpPr>
          <p:cNvPr id="111" name="Google Shape;111;p25"/>
          <p:cNvSpPr txBox="1"/>
          <p:nvPr/>
        </p:nvSpPr>
        <p:spPr>
          <a:xfrm>
            <a:off x="3552641" y="4606224"/>
            <a:ext cx="5712603" cy="830956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Registered 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members </a:t>
            </a:r>
            <a:r>
              <a:rPr lang="en-US" sz="1600" b="0" i="1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(businesses) 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of ASEAN Access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Official partners of ASEAN Access </a:t>
            </a:r>
            <a:r>
              <a:rPr lang="en-US" sz="1600" b="0" i="1" u="none" strike="noStrike" cap="none" dirty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(as event organisers) </a:t>
            </a:r>
            <a:endParaRPr dirty="0"/>
          </a:p>
        </p:txBody>
      </p:sp>
      <p:sp>
        <p:nvSpPr>
          <p:cNvPr id="112" name="Google Shape;112;p25"/>
          <p:cNvSpPr txBox="1"/>
          <p:nvPr/>
        </p:nvSpPr>
        <p:spPr>
          <a:xfrm>
            <a:off x="4156616" y="4067797"/>
            <a:ext cx="45046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can use </a:t>
            </a:r>
            <a:r>
              <a:rPr lang="en-US" sz="1800" b="0" i="0" u="none" strike="noStrike" cap="none" dirty="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ASEAN Access </a:t>
            </a:r>
            <a:r>
              <a:rPr lang="en-US" sz="18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MATCH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8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9116" y="98193"/>
            <a:ext cx="948179" cy="94817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8"/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76513" y="592781"/>
            <a:ext cx="6225535" cy="406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3967" y="999651"/>
            <a:ext cx="8403990" cy="551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72674" y="137400"/>
            <a:ext cx="6429375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9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46" y="880059"/>
            <a:ext cx="948179" cy="94817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9"/>
          <p:cNvSpPr txBox="1"/>
          <p:nvPr/>
        </p:nvSpPr>
        <p:spPr>
          <a:xfrm>
            <a:off x="8902857" y="285239"/>
            <a:ext cx="26543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Snapshot of events</a:t>
            </a:r>
            <a:endParaRPr dirty="0"/>
          </a:p>
        </p:txBody>
      </p:sp>
      <p:pic>
        <p:nvPicPr>
          <p:cNvPr id="121" name="Google Shape;121;p9" descr="Graphical user interface, text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4725" y="681181"/>
            <a:ext cx="7988300" cy="25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9" descr="A picture containing graphical user interfac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4973" y="3655223"/>
            <a:ext cx="4977027" cy="252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9" descr="Graphical user interface, text, applicatio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0" y="1160110"/>
            <a:ext cx="4876800" cy="207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5D2FCD9B-9433-9986-5BE5-3F0A93DB74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461" y="3379572"/>
            <a:ext cx="3856338" cy="29763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"/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11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46" y="880059"/>
            <a:ext cx="948179" cy="948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1344" y="0"/>
            <a:ext cx="10732556" cy="6523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"/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8655" y="0"/>
            <a:ext cx="10953345" cy="6452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2" descr="Logo, company nam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546" y="880059"/>
            <a:ext cx="948179" cy="948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A3E922-0EC9-894B-8B08-5C03FE963E10}"/>
              </a:ext>
            </a:extLst>
          </p:cNvPr>
          <p:cNvSpPr txBox="1"/>
          <p:nvPr/>
        </p:nvSpPr>
        <p:spPr>
          <a:xfrm>
            <a:off x="2289190" y="387579"/>
            <a:ext cx="6953663" cy="80021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Registering for MATCH events</a:t>
            </a:r>
          </a:p>
          <a:p>
            <a:pPr algn="ctr"/>
            <a:endParaRPr lang="en-GB" sz="1000" dirty="0"/>
          </a:p>
          <a:p>
            <a:pPr algn="ctr"/>
            <a:r>
              <a:rPr lang="en-GB" sz="1600" dirty="0">
                <a:latin typeface="Play" panose="020B0604020202020204" charset="0"/>
              </a:rPr>
              <a:t>Double registration: </a:t>
            </a:r>
            <a:r>
              <a:rPr lang="en-GB" sz="1600" dirty="0">
                <a:latin typeface="Play" panose="020B0604020202020204" charset="0"/>
                <a:cs typeface="Play" panose="020B0604020202020204" charset="0"/>
              </a:rPr>
              <a:t>ASEAN Access -&gt; ASEAN Access MATCH</a:t>
            </a:r>
          </a:p>
        </p:txBody>
      </p:sp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A3472EA-40FF-B8E2-A356-E58FD4795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2638"/>
            <a:ext cx="12192000" cy="433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2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9694" y="993050"/>
            <a:ext cx="1998808" cy="199880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8803117" y="1046372"/>
            <a:ext cx="199481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5"/>
          <p:cNvSpPr txBox="1"/>
          <p:nvPr/>
        </p:nvSpPr>
        <p:spPr>
          <a:xfrm>
            <a:off x="4150044" y="2992508"/>
            <a:ext cx="305828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NETWORK</a:t>
            </a:r>
            <a:endParaRPr/>
          </a:p>
        </p:txBody>
      </p:sp>
      <p:pic>
        <p:nvPicPr>
          <p:cNvPr id="145" name="Google Shape;145;p15" descr="Logo, company nam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666" y="1038775"/>
            <a:ext cx="1907358" cy="19073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6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out OSMEP">
            <a:extLst>
              <a:ext uri="{FF2B5EF4-FFF2-40B4-BE49-F238E27FC236}">
                <a16:creationId xmlns:a16="http://schemas.microsoft.com/office/drawing/2014/main" id="{9CCE93D2-5CFE-4F1D-8808-F1373DF72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046" y="1756789"/>
            <a:ext cx="3309481" cy="133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08166-BBA1-4927-B419-C1B030666A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649" y="2976133"/>
            <a:ext cx="1033596" cy="103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416032-916D-442A-8541-8BBDA83C13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180" y="5128078"/>
            <a:ext cx="1847774" cy="13046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056068-76CE-4A0A-9469-B66112F092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006" y="487919"/>
            <a:ext cx="1563999" cy="1280709"/>
          </a:xfrm>
          <a:prstGeom prst="rect">
            <a:avLst/>
          </a:prstGeom>
          <a:noFill/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D92AEBF1-86F8-48B8-A08E-B9B3C78B0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91" y="506329"/>
            <a:ext cx="1200462" cy="1203990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73C51C06-3115-4D4B-92E7-156E00764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82" y="4278357"/>
            <a:ext cx="2564222" cy="116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12FAB11-9324-4ED0-BC38-2912734A80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383" y="1664091"/>
            <a:ext cx="1702550" cy="168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1F59C4-5C9B-4387-99F6-E278B95D75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042" y="3036413"/>
            <a:ext cx="1563999" cy="1174737"/>
          </a:xfrm>
          <a:prstGeom prst="rect">
            <a:avLst/>
          </a:prstGeom>
          <a:noFill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06E222D-C1FE-49EC-A0B2-DC3101ADB5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1" y="5470237"/>
            <a:ext cx="4336364" cy="921774"/>
          </a:xfrm>
          <a:prstGeom prst="rect">
            <a:avLst/>
          </a:prstGeom>
          <a:noFill/>
        </p:spPr>
      </p:pic>
      <p:pic>
        <p:nvPicPr>
          <p:cNvPr id="29" name="Picture 28" descr="Driving The Future | Young Entrepreneur Association Brunei (YEAB)">
            <a:extLst>
              <a:ext uri="{FF2B5EF4-FFF2-40B4-BE49-F238E27FC236}">
                <a16:creationId xmlns:a16="http://schemas.microsoft.com/office/drawing/2014/main" id="{A7CC7428-ECE0-4480-8DEC-FB73CA5C7CC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265" y="473406"/>
            <a:ext cx="1376606" cy="111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2F4C79-D0D3-4516-859B-7D136944670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961" y="2985476"/>
            <a:ext cx="1184401" cy="1329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PHILEXPORT (@PHILEXPORTMNL) | Twitter">
            <a:extLst>
              <a:ext uri="{FF2B5EF4-FFF2-40B4-BE49-F238E27FC236}">
                <a16:creationId xmlns:a16="http://schemas.microsoft.com/office/drawing/2014/main" id="{E0583E82-E632-417C-8FAB-BF629F5566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11" y="4044847"/>
            <a:ext cx="1632576" cy="163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 descr="Logo&#10;&#10;Description automatically generated">
            <a:extLst>
              <a:ext uri="{FF2B5EF4-FFF2-40B4-BE49-F238E27FC236}">
                <a16:creationId xmlns:a16="http://schemas.microsoft.com/office/drawing/2014/main" id="{185F7399-CB2E-4D30-B251-C38DDD5F0DA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59447" y="2166322"/>
            <a:ext cx="1979642" cy="5989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1A98C2C-A77E-4255-9162-278A932655F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220" y="519804"/>
            <a:ext cx="1171528" cy="1165626"/>
          </a:xfrm>
          <a:prstGeom prst="rect">
            <a:avLst/>
          </a:prstGeom>
          <a:noFill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C94957E-BDF1-4579-B69D-C7BECA52758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021" y="3022184"/>
            <a:ext cx="1086549" cy="126376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3161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49F09E5F-1609-4B54-8DE1-E62E9560B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81220" y="5630872"/>
          <a:ext cx="2825703" cy="765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8" imgW="2219635" imgH="600159" progId="Paint.Picture">
                  <p:embed/>
                </p:oleObj>
              </mc:Choice>
              <mc:Fallback>
                <p:oleObj name="Bitmap Image" r:id="rId18" imgW="2219635" imgH="600159" progId="Paint.Picture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49F09E5F-1609-4B54-8DE1-E62E9560B3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1220" y="5630872"/>
                        <a:ext cx="2825703" cy="7658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" name="Picture 42">
            <a:extLst>
              <a:ext uri="{FF2B5EF4-FFF2-40B4-BE49-F238E27FC236}">
                <a16:creationId xmlns:a16="http://schemas.microsoft.com/office/drawing/2014/main" id="{A62C1813-C9CD-4F12-BFED-4DEB31303DC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441" y="2054368"/>
            <a:ext cx="2870717" cy="710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45" descr="Diagram&#10;&#10;Description automatically generated">
            <a:extLst>
              <a:ext uri="{FF2B5EF4-FFF2-40B4-BE49-F238E27FC236}">
                <a16:creationId xmlns:a16="http://schemas.microsoft.com/office/drawing/2014/main" id="{4ECEA4B1-DB1E-4C8B-9D9B-D2E750676A2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flipH="1">
            <a:off x="677990" y="505018"/>
            <a:ext cx="1141032" cy="114103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EF78C922-E18F-4D4E-9A84-53BCD63D0B1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2" y="3015301"/>
            <a:ext cx="1315396" cy="102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Picture 91" descr="Icon&#10;&#10;Description automatically generated">
            <a:extLst>
              <a:ext uri="{FF2B5EF4-FFF2-40B4-BE49-F238E27FC236}">
                <a16:creationId xmlns:a16="http://schemas.microsoft.com/office/drawing/2014/main" id="{3E043EC1-7B5B-48EF-BB00-AE4CCC6DC7A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246177" y="1687634"/>
            <a:ext cx="963089" cy="1870902"/>
          </a:xfrm>
          <a:prstGeom prst="rect">
            <a:avLst/>
          </a:prstGeom>
        </p:spPr>
      </p:pic>
      <p:pic>
        <p:nvPicPr>
          <p:cNvPr id="93" name="Picture 92" descr="Logo, company name&#10;&#10;Description automatically generated">
            <a:extLst>
              <a:ext uri="{FF2B5EF4-FFF2-40B4-BE49-F238E27FC236}">
                <a16:creationId xmlns:a16="http://schemas.microsoft.com/office/drawing/2014/main" id="{8485DC2E-CFB3-405C-9532-8DC9464C8DBC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943" y="3109248"/>
            <a:ext cx="1119268" cy="111926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2A88CEF5-3A10-4E6F-9B96-EF649871B36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89" y="4327819"/>
            <a:ext cx="1793430" cy="97045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CD4D06BC-492D-4C12-9286-D4C187727832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2" r="23066"/>
          <a:stretch/>
        </p:blipFill>
        <p:spPr>
          <a:xfrm>
            <a:off x="10858667" y="505018"/>
            <a:ext cx="1258647" cy="1109775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9B58F60-1B38-4740-82BA-C48E86E8E38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13217" y="541803"/>
            <a:ext cx="1233256" cy="12149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F1A6B10-6A61-4A92-A81C-71A98D893ECB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502" y="523059"/>
            <a:ext cx="1179420" cy="117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AEDD4D2-EC99-4418-80B4-6F23E3EE67E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474" y="4522439"/>
            <a:ext cx="1749177" cy="578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22482897-84FD-4F4F-A6EF-954F8422894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326964" y="5549600"/>
            <a:ext cx="1727905" cy="75743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8B3FD78-F115-4401-BD7B-0242DD971DEB}"/>
              </a:ext>
            </a:extLst>
          </p:cNvPr>
          <p:cNvSpPr txBox="1"/>
          <p:nvPr/>
        </p:nvSpPr>
        <p:spPr>
          <a:xfrm>
            <a:off x="797136" y="47168"/>
            <a:ext cx="344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ASEAN Access: A Network</a:t>
            </a:r>
            <a:endParaRPr lang="en-GB" sz="2000" b="1" dirty="0">
              <a:solidFill>
                <a:schemeClr val="accent1"/>
              </a:solidFill>
              <a:latin typeface="Play" panose="020B0604020202020204" charset="0"/>
              <a:cs typeface="Play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26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9663" y="31232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0" name="Picture 59" descr="A picture containing text&#10;&#10;Description automatically generated">
            <a:extLst>
              <a:ext uri="{FF2B5EF4-FFF2-40B4-BE49-F238E27FC236}">
                <a16:creationId xmlns:a16="http://schemas.microsoft.com/office/drawing/2014/main" id="{6DB9B021-12FE-4382-BCB2-003EFF26E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456" y="906214"/>
            <a:ext cx="862104" cy="859184"/>
          </a:xfrm>
          <a:prstGeom prst="rect">
            <a:avLst/>
          </a:prstGeom>
        </p:spPr>
      </p:pic>
      <p:pic>
        <p:nvPicPr>
          <p:cNvPr id="64" name="Picture 63" descr="Diagram&#10;&#10;Description automatically generated">
            <a:extLst>
              <a:ext uri="{FF2B5EF4-FFF2-40B4-BE49-F238E27FC236}">
                <a16:creationId xmlns:a16="http://schemas.microsoft.com/office/drawing/2014/main" id="{8E100EB5-473C-4164-88EE-91D78A025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988" y="865166"/>
            <a:ext cx="954562" cy="954562"/>
          </a:xfrm>
          <a:prstGeom prst="rect">
            <a:avLst/>
          </a:prstGeom>
        </p:spPr>
      </p:pic>
      <p:pic>
        <p:nvPicPr>
          <p:cNvPr id="66" name="Picture 6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22F754D-23F1-401B-A5CE-027FEE814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4268" y="820849"/>
            <a:ext cx="966631" cy="9666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56473" y="187707"/>
            <a:ext cx="344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u="none" strike="noStrike" cap="none" dirty="0">
                <a:solidFill>
                  <a:srgbClr val="1B458C"/>
                </a:solidFill>
                <a:latin typeface="Play"/>
                <a:ea typeface="Play"/>
                <a:cs typeface="Play"/>
                <a:sym typeface="Play"/>
              </a:rPr>
              <a:t>ASEAN Access: A Network</a:t>
            </a:r>
            <a:endParaRPr lang="en-GB" sz="2000" b="1" dirty="0">
              <a:solidFill>
                <a:schemeClr val="accent1"/>
              </a:solidFill>
              <a:latin typeface="Play" panose="020B0604020202020204" charset="0"/>
              <a:cs typeface="Play" panose="020B0604020202020204" charset="0"/>
            </a:endParaRPr>
          </a:p>
        </p:txBody>
      </p:sp>
      <p:pic>
        <p:nvPicPr>
          <p:cNvPr id="13" name="Picture 12" descr="Logo&#10;&#10;Description automatically generated with medium confidence">
            <a:extLst>
              <a:ext uri="{FF2B5EF4-FFF2-40B4-BE49-F238E27FC236}">
                <a16:creationId xmlns:a16="http://schemas.microsoft.com/office/drawing/2014/main" id="{2E8356EF-EB84-4EFF-B256-32A702A51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6076" y="3840642"/>
            <a:ext cx="1468648" cy="826114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3309F9E1-BC4C-4B94-AB28-6F723B7E67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7262" y="3760512"/>
            <a:ext cx="881997" cy="881997"/>
          </a:xfrm>
          <a:prstGeom prst="rect">
            <a:avLst/>
          </a:prstGeom>
        </p:spPr>
      </p:pic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071955A-887B-4404-8F10-A8D11BE6B2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370" y="5221401"/>
            <a:ext cx="1934739" cy="940646"/>
          </a:xfrm>
          <a:prstGeom prst="rect">
            <a:avLst/>
          </a:prstGeom>
        </p:spPr>
      </p:pic>
      <p:pic>
        <p:nvPicPr>
          <p:cNvPr id="9" name="Picture 8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3347BBDA-7928-4321-9543-5AD99873AE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9511" y="796554"/>
            <a:ext cx="1547326" cy="1078116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13BFE32-75DC-B993-115E-9A29F06E57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0373" y="2234667"/>
            <a:ext cx="2404817" cy="989132"/>
          </a:xfrm>
          <a:prstGeom prst="rect">
            <a:avLst/>
          </a:prstGeom>
        </p:spPr>
      </p:pic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BB56779-5694-F507-5767-14350D4B14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810" y="2148408"/>
            <a:ext cx="2061304" cy="1063337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85540A-DA2C-B377-FD21-55FB72C3FD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9145" y="3929926"/>
            <a:ext cx="1594018" cy="786382"/>
          </a:xfrm>
          <a:prstGeom prst="rect">
            <a:avLst/>
          </a:prstGeo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51869C14-B16F-3DBD-B518-25C83D44F4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2023" y="3653410"/>
            <a:ext cx="881997" cy="1131257"/>
          </a:xfrm>
          <a:prstGeom prst="rect">
            <a:avLst/>
          </a:prstGeom>
        </p:spPr>
      </p:pic>
      <p:pic>
        <p:nvPicPr>
          <p:cNvPr id="32" name="Picture 31" descr="Logo&#10;&#10;Description automatically generated with low confidence">
            <a:extLst>
              <a:ext uri="{FF2B5EF4-FFF2-40B4-BE49-F238E27FC236}">
                <a16:creationId xmlns:a16="http://schemas.microsoft.com/office/drawing/2014/main" id="{62AC95E8-E17A-C942-C9ED-E946A9A441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8775" y="2111667"/>
            <a:ext cx="2404817" cy="1202408"/>
          </a:xfrm>
          <a:prstGeom prst="rect">
            <a:avLst/>
          </a:prstGeom>
        </p:spPr>
      </p:pic>
      <p:pic>
        <p:nvPicPr>
          <p:cNvPr id="33" name="Picture 32" descr="Text&#10;&#10;Description automatically generated with low confidence">
            <a:extLst>
              <a:ext uri="{FF2B5EF4-FFF2-40B4-BE49-F238E27FC236}">
                <a16:creationId xmlns:a16="http://schemas.microsoft.com/office/drawing/2014/main" id="{A71BB1E1-3F5A-A644-9502-AD72A4C976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57050" y="5283599"/>
            <a:ext cx="2318260" cy="709596"/>
          </a:xfrm>
          <a:prstGeom prst="rect">
            <a:avLst/>
          </a:prstGeom>
        </p:spPr>
      </p:pic>
      <p:pic>
        <p:nvPicPr>
          <p:cNvPr id="34" name="Picture 8" descr="Myanmar Food Processors and Exporters Association - Home | Facebook">
            <a:extLst>
              <a:ext uri="{FF2B5EF4-FFF2-40B4-BE49-F238E27FC236}">
                <a16:creationId xmlns:a16="http://schemas.microsoft.com/office/drawing/2014/main" id="{95A4914F-D65B-B377-65FE-7BE83A5A4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075" y="634476"/>
            <a:ext cx="1122125" cy="142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A77954-BC5C-696A-6C48-6A6FA55502A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9886" y="5390254"/>
            <a:ext cx="4687376" cy="602941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637B20C-B260-8EDF-561E-B93E7312820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50141" y="2026863"/>
            <a:ext cx="1346471" cy="12926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A84941-3F6C-41BC-BFC5-35AD16C851D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59511" y="3639428"/>
            <a:ext cx="1224859" cy="122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4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6"/>
          <p:cNvSpPr txBox="1"/>
          <p:nvPr/>
        </p:nvSpPr>
        <p:spPr>
          <a:xfrm>
            <a:off x="1" y="443471"/>
            <a:ext cx="6720840" cy="622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4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32" name="Google Shape;232;p36"/>
          <p:cNvSpPr txBox="1"/>
          <p:nvPr/>
        </p:nvSpPr>
        <p:spPr>
          <a:xfrm>
            <a:off x="1031860" y="1262633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33" name="Google Shape;233;p36"/>
          <p:cNvSpPr txBox="1"/>
          <p:nvPr/>
        </p:nvSpPr>
        <p:spPr>
          <a:xfrm>
            <a:off x="1031860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Brunei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34" name="Google Shape;234;p36"/>
          <p:cNvSpPr txBox="1"/>
          <p:nvPr/>
        </p:nvSpPr>
        <p:spPr>
          <a:xfrm>
            <a:off x="1031860" y="2105684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800" b="1" i="0" u="none" strike="noStrike" cap="none" dirty="0" err="1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សូមអរគុណ</a:t>
            </a:r>
            <a:r>
              <a:rPr lang="en-US" sz="2800" b="1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។ </a:t>
            </a:r>
            <a:endParaRPr sz="2800" b="0" i="0" u="none" strike="noStrike" cap="none" dirty="0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35" name="Google Shape;235;p36"/>
          <p:cNvSpPr txBox="1"/>
          <p:nvPr/>
        </p:nvSpPr>
        <p:spPr>
          <a:xfrm>
            <a:off x="1031860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Cambodia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36" name="Google Shape;236;p36"/>
          <p:cNvSpPr txBox="1"/>
          <p:nvPr/>
        </p:nvSpPr>
        <p:spPr>
          <a:xfrm>
            <a:off x="1031860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37" name="Google Shape;237;p36"/>
          <p:cNvSpPr txBox="1"/>
          <p:nvPr/>
        </p:nvSpPr>
        <p:spPr>
          <a:xfrm>
            <a:off x="1031860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Indonesia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38" name="Google Shape;238;p36"/>
          <p:cNvSpPr txBox="1"/>
          <p:nvPr/>
        </p:nvSpPr>
        <p:spPr>
          <a:xfrm>
            <a:off x="1031860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ຂອບໃຈ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39" name="Google Shape;239;p36"/>
          <p:cNvSpPr txBox="1"/>
          <p:nvPr/>
        </p:nvSpPr>
        <p:spPr>
          <a:xfrm>
            <a:off x="1031860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 PDR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0" name="Google Shape;240;p36"/>
          <p:cNvSpPr txBox="1"/>
          <p:nvPr/>
        </p:nvSpPr>
        <p:spPr>
          <a:xfrm>
            <a:off x="1031860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1" name="Google Shape;241;p36"/>
          <p:cNvSpPr txBox="1"/>
          <p:nvPr/>
        </p:nvSpPr>
        <p:spPr>
          <a:xfrm>
            <a:off x="1031860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Malaysia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2" name="Google Shape;242;p36"/>
          <p:cNvSpPr txBox="1"/>
          <p:nvPr/>
        </p:nvSpPr>
        <p:spPr>
          <a:xfrm>
            <a:off x="3609328" y="1262633"/>
            <a:ext cx="2371061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ကျေးဇူးတင်ပါတယ်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3" name="Google Shape;243;p36"/>
          <p:cNvSpPr txBox="1"/>
          <p:nvPr/>
        </p:nvSpPr>
        <p:spPr>
          <a:xfrm>
            <a:off x="3904808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Myanmar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4" name="Google Shape;244;p36"/>
          <p:cNvSpPr txBox="1"/>
          <p:nvPr/>
        </p:nvSpPr>
        <p:spPr>
          <a:xfrm>
            <a:off x="3779449" y="2105684"/>
            <a:ext cx="2020185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Salamat Sa Iyo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5" name="Google Shape;245;p36"/>
          <p:cNvSpPr txBox="1"/>
          <p:nvPr/>
        </p:nvSpPr>
        <p:spPr>
          <a:xfrm>
            <a:off x="3904808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The Philippines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6" name="Google Shape;246;p36"/>
          <p:cNvSpPr txBox="1"/>
          <p:nvPr/>
        </p:nvSpPr>
        <p:spPr>
          <a:xfrm>
            <a:off x="3904808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7" name="Google Shape;247;p36"/>
          <p:cNvSpPr txBox="1"/>
          <p:nvPr/>
        </p:nvSpPr>
        <p:spPr>
          <a:xfrm>
            <a:off x="3904808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Singapore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8" name="Google Shape;248;p36"/>
          <p:cNvSpPr txBox="1"/>
          <p:nvPr/>
        </p:nvSpPr>
        <p:spPr>
          <a:xfrm>
            <a:off x="3904808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ขอบคุณ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9" name="Google Shape;249;p36"/>
          <p:cNvSpPr txBox="1"/>
          <p:nvPr/>
        </p:nvSpPr>
        <p:spPr>
          <a:xfrm>
            <a:off x="3904808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Thailand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50" name="Google Shape;250;p36"/>
          <p:cNvSpPr txBox="1"/>
          <p:nvPr/>
        </p:nvSpPr>
        <p:spPr>
          <a:xfrm>
            <a:off x="3904808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Calibri"/>
                <a:ea typeface="Calibri"/>
                <a:cs typeface="Calibri"/>
                <a:sym typeface="Calibri"/>
              </a:rPr>
              <a:t>cảm ơn bạn </a:t>
            </a:r>
            <a:endParaRPr sz="2000" b="0" i="0" u="none" strike="noStrike" cap="none">
              <a:solidFill>
                <a:srgbClr val="00697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6"/>
          <p:cNvSpPr txBox="1"/>
          <p:nvPr/>
        </p:nvSpPr>
        <p:spPr>
          <a:xfrm>
            <a:off x="3904808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Viet Nam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52" name="Google Shape;252;p36"/>
          <p:cNvSpPr/>
          <p:nvPr/>
        </p:nvSpPr>
        <p:spPr>
          <a:xfrm>
            <a:off x="2973994" y="5757965"/>
            <a:ext cx="2891246" cy="41265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6"/>
          <p:cNvSpPr txBox="1"/>
          <p:nvPr/>
        </p:nvSpPr>
        <p:spPr>
          <a:xfrm>
            <a:off x="1406378" y="5830524"/>
            <a:ext cx="5652935" cy="49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www.aseanaccess.com</a:t>
            </a: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54" name="Google Shape;254;p36" descr="Magnifying glass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883" y="5823020"/>
            <a:ext cx="286512" cy="28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6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8624" r="34589" b="-3440"/>
          <a:stretch/>
        </p:blipFill>
        <p:spPr>
          <a:xfrm>
            <a:off x="2199769" y="5863582"/>
            <a:ext cx="450742" cy="28426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6"/>
          <p:cNvSpPr/>
          <p:nvPr/>
        </p:nvSpPr>
        <p:spPr>
          <a:xfrm>
            <a:off x="2050044" y="5700055"/>
            <a:ext cx="545199" cy="528473"/>
          </a:xfrm>
          <a:prstGeom prst="ellipse">
            <a:avLst/>
          </a:prstGeom>
          <a:solidFill>
            <a:srgbClr val="0069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36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77752" b="-19632"/>
          <a:stretch/>
        </p:blipFill>
        <p:spPr>
          <a:xfrm>
            <a:off x="2233978" y="5769172"/>
            <a:ext cx="259266" cy="3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5240" y="12904"/>
            <a:ext cx="6318517" cy="6504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295</Words>
  <Application>Microsoft Macintosh PowerPoint</Application>
  <PresentationFormat>Widescreen</PresentationFormat>
  <Paragraphs>86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Play</vt:lpstr>
      <vt:lpstr>Calibri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3674</dc:creator>
  <cp:lastModifiedBy>Triin Udris</cp:lastModifiedBy>
  <cp:revision>11</cp:revision>
  <dcterms:created xsi:type="dcterms:W3CDTF">2021-08-18T09:52:18Z</dcterms:created>
  <dcterms:modified xsi:type="dcterms:W3CDTF">2022-07-15T06:35:08Z</dcterms:modified>
</cp:coreProperties>
</file>