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4" r:id="rId4"/>
    <p:sldId id="273" r:id="rId5"/>
    <p:sldId id="259" r:id="rId6"/>
    <p:sldId id="267" r:id="rId7"/>
    <p:sldId id="269" r:id="rId8"/>
    <p:sldId id="268" r:id="rId9"/>
    <p:sldId id="270" r:id="rId10"/>
    <p:sldId id="271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Play" panose="020B060402020202020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izh01Lq8aNq6L2YcI1phv87ivg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EC72DA-C7AB-4496-BBD8-0741F02BB42F}">
  <a:tblStyle styleId="{07EC72DA-C7AB-4496-BBD8-0741F02BB42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902B363-A6FC-4923-89E6-91321A7220B6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1165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. </a:t>
            </a:r>
            <a:endParaRPr/>
          </a:p>
        </p:txBody>
      </p:sp>
      <p:sp>
        <p:nvSpPr>
          <p:cNvPr id="96" name="Google Shape;9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7001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2522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597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450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9575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8"/>
          <p:cNvSpPr/>
          <p:nvPr/>
        </p:nvSpPr>
        <p:spPr>
          <a:xfrm>
            <a:off x="6740777" y="2734611"/>
            <a:ext cx="5451223" cy="380441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0777" y="2734057"/>
            <a:ext cx="5451224" cy="3115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/>
          <p:nvPr/>
        </p:nvSpPr>
        <p:spPr>
          <a:xfrm>
            <a:off x="0" y="2730229"/>
            <a:ext cx="5463851" cy="379562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Google Shape;21;p19" descr="A large cargo ship in the wate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 l="12628" t="17046" r="49442" b="20245"/>
          <a:stretch/>
        </p:blipFill>
        <p:spPr>
          <a:xfrm>
            <a:off x="-1" y="762000"/>
            <a:ext cx="5463851" cy="5081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20"/>
          <p:cNvGrpSpPr/>
          <p:nvPr/>
        </p:nvGrpSpPr>
        <p:grpSpPr>
          <a:xfrm>
            <a:off x="0" y="862154"/>
            <a:ext cx="12192000" cy="2552700"/>
            <a:chOff x="0" y="862154"/>
            <a:chExt cx="12192000" cy="2552700"/>
          </a:xfrm>
        </p:grpSpPr>
        <p:sp>
          <p:nvSpPr>
            <p:cNvPr id="26" name="Google Shape;26;p20"/>
            <p:cNvSpPr/>
            <p:nvPr/>
          </p:nvSpPr>
          <p:spPr>
            <a:xfrm>
              <a:off x="0" y="1532111"/>
              <a:ext cx="12192000" cy="187934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" name="Google Shape;27;p20"/>
            <p:cNvPicPr preferRelativeResize="0"/>
            <p:nvPr/>
          </p:nvPicPr>
          <p:blipFill rotWithShape="1">
            <a:blip r:embed="rId2">
              <a:alphaModFix/>
            </a:blip>
            <a:srcRect t="14856" b="7684"/>
            <a:stretch/>
          </p:blipFill>
          <p:spPr>
            <a:xfrm>
              <a:off x="0" y="862154"/>
              <a:ext cx="5231190" cy="2552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1"/>
          <p:cNvGrpSpPr/>
          <p:nvPr/>
        </p:nvGrpSpPr>
        <p:grpSpPr>
          <a:xfrm>
            <a:off x="330770" y="1279507"/>
            <a:ext cx="3985099" cy="3836707"/>
            <a:chOff x="330770" y="1279507"/>
            <a:chExt cx="3985099" cy="3836707"/>
          </a:xfrm>
        </p:grpSpPr>
        <p:pic>
          <p:nvPicPr>
            <p:cNvPr id="30" name="Google Shape;30;p21" descr="Shape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30770" y="451327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21" descr="Shap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71600" y="127950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" name="Google Shape;32;p21"/>
          <p:cNvPicPr preferRelativeResize="0"/>
          <p:nvPr/>
        </p:nvPicPr>
        <p:blipFill rotWithShape="1">
          <a:blip r:embed="rId4">
            <a:alphaModFix/>
          </a:blip>
          <a:srcRect l="11978" r="13757" b="-467"/>
          <a:stretch/>
        </p:blipFill>
        <p:spPr>
          <a:xfrm>
            <a:off x="4929448" y="-11060"/>
            <a:ext cx="7281949" cy="65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1"/>
          <p:cNvSpPr/>
          <p:nvPr/>
        </p:nvSpPr>
        <p:spPr>
          <a:xfrm>
            <a:off x="4929448" y="5789373"/>
            <a:ext cx="7273636" cy="77623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Google Shape;34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22"/>
          <p:cNvPicPr preferRelativeResize="0"/>
          <p:nvPr/>
        </p:nvPicPr>
        <p:blipFill rotWithShape="1">
          <a:blip r:embed="rId2">
            <a:alphaModFix/>
          </a:blip>
          <a:srcRect b="66006"/>
          <a:stretch/>
        </p:blipFill>
        <p:spPr>
          <a:xfrm>
            <a:off x="0" y="-171966"/>
            <a:ext cx="12192001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65" y="58994"/>
            <a:ext cx="1232557" cy="123255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2"/>
          <p:cNvSpPr/>
          <p:nvPr/>
        </p:nvSpPr>
        <p:spPr>
          <a:xfrm>
            <a:off x="0" y="2094578"/>
            <a:ext cx="12192000" cy="51435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/>
          <p:nvPr/>
        </p:nvSpPr>
        <p:spPr>
          <a:xfrm>
            <a:off x="6728149" y="5630416"/>
            <a:ext cx="5463851" cy="88866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23"/>
          <p:cNvPicPr preferRelativeResize="0"/>
          <p:nvPr/>
        </p:nvPicPr>
        <p:blipFill rotWithShape="1">
          <a:blip r:embed="rId2">
            <a:alphaModFix/>
          </a:blip>
          <a:srcRect l="33806" t="328" r="10650" b="13033"/>
          <a:stretch/>
        </p:blipFill>
        <p:spPr>
          <a:xfrm>
            <a:off x="6728149" y="0"/>
            <a:ext cx="5463851" cy="56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5236" y="155044"/>
            <a:ext cx="621146" cy="62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atch.aseanaccess.com/logi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0" y="0"/>
            <a:ext cx="5412509" cy="651361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2" y="147782"/>
            <a:ext cx="1228436" cy="12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"/>
          <p:cNvSpPr txBox="1"/>
          <p:nvPr/>
        </p:nvSpPr>
        <p:spPr>
          <a:xfrm>
            <a:off x="1376218" y="382385"/>
            <a:ext cx="4036291" cy="736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Your Business information Gateway to ASEAN and Beyond</a:t>
            </a:r>
            <a:endParaRPr sz="18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2" name="Google Shape;52;p1"/>
          <p:cNvSpPr txBox="1"/>
          <p:nvPr/>
        </p:nvSpPr>
        <p:spPr>
          <a:xfrm>
            <a:off x="5897766" y="2146444"/>
            <a:ext cx="5824123" cy="120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7"/>
              <a:buFont typeface="Play"/>
              <a:buNone/>
            </a:pPr>
            <a:r>
              <a:rPr lang="en-US" sz="5000" b="0" i="0" u="none" strike="noStrike" cap="none" dirty="0">
                <a:solidFill>
                  <a:srgbClr val="EE2428"/>
                </a:solidFill>
                <a:latin typeface="Play"/>
                <a:ea typeface="Play"/>
                <a:cs typeface="Play"/>
                <a:sym typeface="Play"/>
              </a:rPr>
              <a:t>ASEAN Access: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</a:pPr>
            <a:r>
              <a:rPr lang="en-GB" sz="2100" b="1" i="0" u="none" strike="noStrike" cap="none" dirty="0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Welcome to Network Partners</a:t>
            </a:r>
            <a:endParaRPr sz="2100" b="1" i="0" u="none" strike="noStrike" cap="none" dirty="0">
              <a:solidFill>
                <a:srgbClr val="FF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3" name="Google Shape;53;p1"/>
          <p:cNvSpPr txBox="1"/>
          <p:nvPr/>
        </p:nvSpPr>
        <p:spPr>
          <a:xfrm>
            <a:off x="6249508" y="3893760"/>
            <a:ext cx="5120640" cy="498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endParaRPr sz="1400" b="0" i="0" u="none" strike="noStrike" cap="non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4" name="Google Shape;54;p1"/>
          <p:cNvSpPr txBox="1"/>
          <p:nvPr/>
        </p:nvSpPr>
        <p:spPr>
          <a:xfrm>
            <a:off x="6249508" y="4392214"/>
            <a:ext cx="5581734" cy="1032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1600" b="1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Presenter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1600" b="1" dirty="0">
                <a:solidFill>
                  <a:srgbClr val="00697C"/>
                </a:solidFill>
                <a:latin typeface="Play"/>
                <a:sym typeface="Play"/>
              </a:rPr>
              <a:t>Organisation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1600" b="1" dirty="0">
                <a:solidFill>
                  <a:srgbClr val="00697C"/>
                </a:solidFill>
                <a:latin typeface="Play"/>
                <a:sym typeface="Play"/>
              </a:rPr>
              <a:t>Date</a:t>
            </a:r>
            <a:endParaRPr dirty="0"/>
          </a:p>
        </p:txBody>
      </p:sp>
      <p:pic>
        <p:nvPicPr>
          <p:cNvPr id="55" name="Google Shape;55;p1" descr="Tex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2035" y="1013400"/>
            <a:ext cx="3251872" cy="5410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/>
        </p:nvSpPr>
        <p:spPr>
          <a:xfrm>
            <a:off x="743339" y="1830171"/>
            <a:ext cx="780661" cy="669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8A9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AAA8A9"/>
                </a:solidFill>
                <a:latin typeface="Play"/>
                <a:ea typeface="Play"/>
                <a:cs typeface="Play"/>
                <a:sym typeface="Play"/>
              </a:rPr>
              <a:t>01</a:t>
            </a:r>
            <a:endParaRPr sz="4000" b="0" i="0" u="none" strike="noStrike" cap="none">
              <a:solidFill>
                <a:srgbClr val="AAA8A9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475861" y="2627663"/>
            <a:ext cx="1315616" cy="33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8A9"/>
              </a:buClr>
              <a:buSzPts val="1800"/>
              <a:buFont typeface="Play"/>
              <a:buNone/>
            </a:pPr>
            <a:endParaRPr sz="1600" b="1" i="0" u="none" strike="noStrike" cap="none">
              <a:solidFill>
                <a:srgbClr val="AAA8A9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2118825" y="1944184"/>
            <a:ext cx="7266658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400"/>
              <a:buFont typeface="Play"/>
              <a:buNone/>
            </a:pPr>
            <a:r>
              <a:rPr lang="en-US" sz="2400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Promotion of ASEAN Access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3" name="Google Shape;63;p2"/>
          <p:cNvSpPr txBox="1"/>
          <p:nvPr/>
        </p:nvSpPr>
        <p:spPr>
          <a:xfrm>
            <a:off x="2090832" y="2536223"/>
            <a:ext cx="4127088" cy="57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Play"/>
              <a:buNone/>
            </a:pPr>
            <a:endParaRPr sz="1600" b="0" i="0" u="none" strike="noStrike" cap="non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725062" y="2781827"/>
            <a:ext cx="780661" cy="669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8A9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AAA8A9"/>
                </a:solidFill>
                <a:latin typeface="Play"/>
                <a:ea typeface="Play"/>
                <a:cs typeface="Play"/>
                <a:sym typeface="Play"/>
              </a:rPr>
              <a:t>02</a:t>
            </a:r>
            <a:endParaRPr sz="4000" b="0" i="0" u="none" strike="noStrike" cap="none">
              <a:solidFill>
                <a:srgbClr val="AAA8A9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457584" y="4012947"/>
            <a:ext cx="1315616" cy="33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8A9"/>
              </a:buClr>
              <a:buSzPts val="1800"/>
              <a:buFont typeface="Play"/>
              <a:buNone/>
            </a:pPr>
            <a:endParaRPr sz="1600" b="1" i="0" u="none" strike="noStrike" cap="none">
              <a:solidFill>
                <a:srgbClr val="AAA8A9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6" name="Google Shape;66;p2"/>
          <p:cNvSpPr txBox="1"/>
          <p:nvPr/>
        </p:nvSpPr>
        <p:spPr>
          <a:xfrm>
            <a:off x="2103585" y="2819626"/>
            <a:ext cx="6854916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Recruiting registered members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7" name="Google Shape;67;p2"/>
          <p:cNvSpPr txBox="1"/>
          <p:nvPr/>
        </p:nvSpPr>
        <p:spPr>
          <a:xfrm>
            <a:off x="2072555" y="4012947"/>
            <a:ext cx="3977175" cy="46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743338" y="3780457"/>
            <a:ext cx="780661" cy="669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8A9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AAA8A9"/>
                </a:solidFill>
                <a:latin typeface="Play"/>
                <a:ea typeface="Play"/>
                <a:cs typeface="Play"/>
                <a:sym typeface="Play"/>
              </a:rPr>
              <a:t>03</a:t>
            </a:r>
            <a:endParaRPr sz="4000" b="0" i="0" u="none" strike="noStrike" cap="none">
              <a:solidFill>
                <a:srgbClr val="AAA8A9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289560" y="5651125"/>
            <a:ext cx="1559840" cy="33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8A9"/>
              </a:buClr>
              <a:buSzPts val="1800"/>
              <a:buFont typeface="Play"/>
              <a:buNone/>
            </a:pPr>
            <a:endParaRPr sz="1600" b="1" i="0" u="none" strike="noStrike" cap="none">
              <a:solidFill>
                <a:srgbClr val="AAA8A9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2072555" y="3794443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Adding news and events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2118825" y="6155939"/>
            <a:ext cx="3977175" cy="44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Play"/>
              <a:buNone/>
            </a:pPr>
            <a:endParaRPr sz="1600" b="0" i="0" u="none" strike="noStrike" cap="non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Play"/>
              <a:buNone/>
            </a:pPr>
            <a:endParaRPr sz="1600" b="0" i="0" u="none" strike="noStrike" cap="non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475861" y="817488"/>
            <a:ext cx="8207390" cy="879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5000" b="0" i="0" u="none" strike="noStrike" cap="none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Agenda</a:t>
            </a:r>
            <a:endParaRPr sz="5000" b="0" i="0" u="none" strike="noStrike" cap="none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3771925" y="1403825"/>
            <a:ext cx="29079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743337" y="4807059"/>
            <a:ext cx="780661" cy="669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8A9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AAA8A9"/>
                </a:solidFill>
                <a:latin typeface="Play"/>
                <a:ea typeface="Play"/>
                <a:cs typeface="Play"/>
                <a:sym typeface="Play"/>
              </a:rPr>
              <a:t>04</a:t>
            </a:r>
            <a:endParaRPr sz="4000" b="0" i="0" u="none" strike="noStrike" cap="none">
              <a:solidFill>
                <a:srgbClr val="AAA8A9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2072555" y="4807059"/>
            <a:ext cx="5977936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Using MATCH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Google Shape;86;p24"/>
          <p:cNvGraphicFramePr/>
          <p:nvPr/>
        </p:nvGraphicFramePr>
        <p:xfrm>
          <a:off x="0" y="735291"/>
          <a:ext cx="12192002" cy="612682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3500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8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92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8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95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71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3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63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71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63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0631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46254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Indicator</a:t>
                      </a:r>
                      <a:endParaRPr dirty="0"/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ASEAN target 2022 (total combined 2021-2022)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Brunei  Darussalam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Cambodia 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Indonesia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Lao PDR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Malaysia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Myanmar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Philippines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Singapore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Thailand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Viet Nam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vert="vert27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TOTAL: ASEAN end of 2022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highlight>
                            <a:srgbClr val="00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 </a:t>
                      </a:r>
                      <a:r>
                        <a:rPr lang="en-US" sz="1400" b="1" u="none" strike="noStrike" cap="none">
                          <a:solidFill>
                            <a:srgbClr val="000000"/>
                          </a:solidFill>
                          <a:highlight>
                            <a:srgbClr val="00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3 </a:t>
                      </a: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highlight>
                            <a:srgbClr val="00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December 2021</a:t>
                      </a:r>
                      <a:endParaRPr sz="1400" b="1" u="none" strike="noStrike" cap="none" dirty="0">
                        <a:highlight>
                          <a:srgbClr val="00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43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Unique visitors to the portal</a:t>
                      </a:r>
                      <a:endParaRPr/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25,000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/>
                          <a:cs typeface="Calibri"/>
                          <a:sym typeface="Calibri"/>
                        </a:rPr>
                        <a:t>21,200</a:t>
                      </a:r>
                      <a:endParaRPr dirty="0"/>
                    </a:p>
                  </a:txBody>
                  <a:tcPr marL="57525" marR="5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64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Registered members</a:t>
                      </a:r>
                      <a:endParaRPr dirty="0"/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2000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</a:txBody>
                  <a:tcPr marL="57525" marR="5752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/>
                          <a:cs typeface="Calibri"/>
                          <a:sym typeface="Calibri"/>
                        </a:rPr>
                        <a:t>878 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64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Active registered members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libri"/>
                        <a:cs typeface="Calibri"/>
                        <a:sym typeface="Arial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</a:t>
                      </a:r>
                      <a:endParaRPr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750</a:t>
                      </a:r>
                      <a:endParaRPr b="1" dirty="0">
                        <a:solidFill>
                          <a:schemeClr val="tx1"/>
                        </a:solidFill>
                      </a:endParaRPr>
                    </a:p>
                  </a:txBody>
                  <a:tcPr marL="57525" marR="5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559583"/>
                  </a:ext>
                </a:extLst>
              </a:tr>
              <a:tr h="44548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Validated  SP </a:t>
                      </a:r>
                      <a:r>
                        <a:rPr lang="en-US" sz="1400" b="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(those not registered as distributors or matchmakers) </a:t>
                      </a:r>
                      <a:endParaRPr b="0" i="1" dirty="0"/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1000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129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60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Validated distributors</a:t>
                      </a:r>
                      <a:endParaRPr dirty="0"/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80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37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239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Validated matchmakers </a:t>
                      </a:r>
                      <a:endParaRPr dirty="0"/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20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45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53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of news </a:t>
                      </a:r>
                      <a:r>
                        <a:rPr lang="en-US" sz="1400" b="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(per country)</a:t>
                      </a:r>
                      <a:endParaRPr sz="1400" b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3 / month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8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of events </a:t>
                      </a:r>
                      <a:r>
                        <a:rPr lang="en-US" sz="1400" b="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(per country)</a:t>
                      </a:r>
                      <a:endParaRPr sz="1400" b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12 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78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National NFP and TF meetings </a:t>
                      </a:r>
                      <a:r>
                        <a:rPr lang="en-US" sz="1400" b="0" i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(per country)</a:t>
                      </a:r>
                      <a:endParaRPr sz="1400" b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3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78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International cooperation partners</a:t>
                      </a:r>
                      <a:endParaRPr sz="1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7525" marR="575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4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57525" marR="5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57525" marR="57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cap="none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Arial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253430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CA72D9E-5CA9-43A2-95C1-4BDB3DBE7239}"/>
              </a:ext>
            </a:extLst>
          </p:cNvPr>
          <p:cNvGraphicFramePr>
            <a:graphicFrameLocks noGrp="1"/>
          </p:cNvGraphicFramePr>
          <p:nvPr/>
        </p:nvGraphicFramePr>
        <p:xfrm>
          <a:off x="1409830" y="132178"/>
          <a:ext cx="9610104" cy="518160"/>
        </p:xfrm>
        <a:graphic>
          <a:graphicData uri="http://schemas.openxmlformats.org/drawingml/2006/table">
            <a:tbl>
              <a:tblPr firstRow="1" bandRow="1"/>
              <a:tblGrid>
                <a:gridCol w="1201263">
                  <a:extLst>
                    <a:ext uri="{9D8B030D-6E8A-4147-A177-3AD203B41FA5}">
                      <a16:colId xmlns:a16="http://schemas.microsoft.com/office/drawing/2014/main" val="357161573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1132731469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4069738907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3395412241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2117148952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2924916669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4017232989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3639995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/>
                        <a:t>KPI&lt;50%</a:t>
                      </a:r>
                    </a:p>
                    <a:p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KPI= / &gt;50%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KPI=100%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60505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95C5D48C-EA6A-44D7-A1FE-30E2BB783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2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/>
          <p:nvPr/>
        </p:nvSpPr>
        <p:spPr>
          <a:xfrm>
            <a:off x="741076" y="35145"/>
            <a:ext cx="10222297" cy="62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400" dirty="0">
                <a:solidFill>
                  <a:srgbClr val="1B458C"/>
                </a:solidFill>
                <a:latin typeface="Play"/>
                <a:sym typeface="Play"/>
              </a:rPr>
              <a:t>1. Promoting ASEAN Access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7;p3">
            <a:extLst>
              <a:ext uri="{FF2B5EF4-FFF2-40B4-BE49-F238E27FC236}">
                <a16:creationId xmlns:a16="http://schemas.microsoft.com/office/drawing/2014/main" id="{40677B6D-A31B-43FC-8A4F-7CE9606E59DA}"/>
              </a:ext>
            </a:extLst>
          </p:cNvPr>
          <p:cNvSpPr txBox="1"/>
          <p:nvPr/>
        </p:nvSpPr>
        <p:spPr>
          <a:xfrm>
            <a:off x="741076" y="908751"/>
            <a:ext cx="10222297" cy="4694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sz="2000" i="0" u="none" strike="noStrike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b="1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AIM</a:t>
            </a:r>
            <a:r>
              <a:rPr lang="en-US" sz="20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: attract visitors to ASEAN Access website (incl. companies that might register on AA) and generally promote the portal on the national level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Network Partners can use ALL available materials and visuals in the forums document storage: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 - logos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 - outreach paper (very useful!)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 - flyers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 - social media posts (follow ASEAN Access Facebook page)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 - user manuals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 - etc.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sz="2000" i="0" u="none" strike="noStrike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Play"/>
              </a:rPr>
              <a:t>TO DO – create Network Partner user accounts: need first name / surname (general front end access)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dirty="0">
              <a:solidFill>
                <a:srgbClr val="FF0000"/>
              </a:solidFill>
              <a:latin typeface="Play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dirty="0">
              <a:solidFill>
                <a:srgbClr val="FF0000"/>
              </a:solidFill>
              <a:latin typeface="Play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sz="1400" b="0" i="0" u="none" strike="noStrike" cap="none" dirty="0">
              <a:solidFill>
                <a:srgbClr val="FF0000"/>
              </a:solidFill>
              <a:latin typeface="Play"/>
              <a:ea typeface="Arial"/>
              <a:cs typeface="Arial"/>
              <a:sym typeface="Play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endParaRPr lang="en-US" sz="1400" b="0" i="0" u="none" strike="noStrike" cap="none" dirty="0">
              <a:solidFill>
                <a:srgbClr val="1B458C"/>
              </a:solidFill>
              <a:latin typeface="Play"/>
              <a:ea typeface="Arial"/>
              <a:cs typeface="Arial"/>
              <a:sym typeface="Play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/>
          <p:nvPr/>
        </p:nvSpPr>
        <p:spPr>
          <a:xfrm>
            <a:off x="741076" y="65987"/>
            <a:ext cx="10222297" cy="62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ASEAN Access social media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EE35B7-BD3C-4508-B6AF-8DF7EE8F2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032" y="141403"/>
            <a:ext cx="6240003" cy="60205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9EBA80-E900-4DAE-9512-3E9CB38A8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965" y="1497788"/>
            <a:ext cx="5536762" cy="46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3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/>
          <p:nvPr/>
        </p:nvSpPr>
        <p:spPr>
          <a:xfrm>
            <a:off x="741076" y="35145"/>
            <a:ext cx="10222297" cy="62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400" dirty="0">
                <a:solidFill>
                  <a:srgbClr val="1B458C"/>
                </a:solidFill>
                <a:latin typeface="Play"/>
                <a:sym typeface="Play"/>
              </a:rPr>
              <a:t>Recruiting registered members of ASEAN Access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53;p3">
            <a:extLst>
              <a:ext uri="{FF2B5EF4-FFF2-40B4-BE49-F238E27FC236}">
                <a16:creationId xmlns:a16="http://schemas.microsoft.com/office/drawing/2014/main" id="{264D7963-869A-41D5-AECE-65B62C707695}"/>
              </a:ext>
            </a:extLst>
          </p:cNvPr>
          <p:cNvSpPr txBox="1"/>
          <p:nvPr/>
        </p:nvSpPr>
        <p:spPr>
          <a:xfrm>
            <a:off x="1157081" y="1379456"/>
            <a:ext cx="9353806" cy="3352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</a:pP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WILL USE ASEAN ACCESS?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</a:pPr>
            <a:endParaRPr lang="en-US" sz="202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SMEs 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are looking to </a:t>
            </a:r>
            <a:r>
              <a:rPr lang="en-US" sz="2025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internationalise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need advice, information and practical contacts in the new market (</a:t>
            </a: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normal users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Businesses who have services and expertise that can help foreign SMEs enter the local market = </a:t>
            </a: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 Providers (SP)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(Thai SME -&gt; Malaysian SP -&gt;Thai SME enters or receives support on the Malaysian market)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endParaRPr lang="en-US" sz="2025" b="1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i="1" dirty="0">
                <a:solidFill>
                  <a:schemeClr val="dk1"/>
                </a:solidFill>
                <a:latin typeface="Calibri"/>
                <a:cs typeface="Calibri"/>
              </a:rPr>
              <a:t>Service Providers are not companies interested in exporting their own products/brands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endParaRPr lang="en-GB" dirty="0"/>
          </a:p>
          <a:p>
            <a:pPr marL="342900" marR="0" lvl="0" indent="-2143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541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/>
          <p:nvPr/>
        </p:nvSpPr>
        <p:spPr>
          <a:xfrm>
            <a:off x="741076" y="35145"/>
            <a:ext cx="10222297" cy="62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Arial"/>
                <a:cs typeface="Arial"/>
                <a:sym typeface="Play"/>
              </a:rPr>
              <a:t>2. Recruiting Service Providers (SP)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79;p7">
            <a:extLst>
              <a:ext uri="{FF2B5EF4-FFF2-40B4-BE49-F238E27FC236}">
                <a16:creationId xmlns:a16="http://schemas.microsoft.com/office/drawing/2014/main" id="{6136F95C-BAC6-4DA3-9008-2F14DAD060C4}"/>
              </a:ext>
            </a:extLst>
          </p:cNvPr>
          <p:cNvSpPr txBox="1"/>
          <p:nvPr/>
        </p:nvSpPr>
        <p:spPr>
          <a:xfrm>
            <a:off x="1617471" y="743506"/>
            <a:ext cx="895776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 are companies or organisations that can offer registered members of ASEAN Access the services that relate to entering new markets e.g., help a foreign company enter SP domestic market (help a Thai company sell products, technologies or services, set up a business in Myanmar, understand the local market etc.)</a:t>
            </a:r>
            <a:endParaRPr dirty="0"/>
          </a:p>
        </p:txBody>
      </p:sp>
      <p:sp>
        <p:nvSpPr>
          <p:cNvPr id="5" name="Google Shape;181;p7">
            <a:extLst>
              <a:ext uri="{FF2B5EF4-FFF2-40B4-BE49-F238E27FC236}">
                <a16:creationId xmlns:a16="http://schemas.microsoft.com/office/drawing/2014/main" id="{3A616F1C-FBAD-44EA-9E3A-D73BB7973E94}"/>
              </a:ext>
            </a:extLst>
          </p:cNvPr>
          <p:cNvSpPr txBox="1"/>
          <p:nvPr/>
        </p:nvSpPr>
        <p:spPr>
          <a:xfrm>
            <a:off x="59078" y="1982798"/>
            <a:ext cx="2918004" cy="203128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Companies who buy products from abroad / Agents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manufacturers or exporters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n-US" dirty="0"/>
              <a:t>Buyers 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n-US" dirty="0"/>
              <a:t>Sellers </a:t>
            </a:r>
            <a:endParaRPr dirty="0"/>
          </a:p>
        </p:txBody>
      </p:sp>
      <p:sp>
        <p:nvSpPr>
          <p:cNvPr id="6" name="Google Shape;182;p7">
            <a:extLst>
              <a:ext uri="{FF2B5EF4-FFF2-40B4-BE49-F238E27FC236}">
                <a16:creationId xmlns:a16="http://schemas.microsoft.com/office/drawing/2014/main" id="{6D19A14D-F86A-412C-8EF1-8A2D8E376B16}"/>
              </a:ext>
            </a:extLst>
          </p:cNvPr>
          <p:cNvSpPr txBox="1"/>
          <p:nvPr/>
        </p:nvSpPr>
        <p:spPr>
          <a:xfrm>
            <a:off x="175227" y="4067586"/>
            <a:ext cx="2685706" cy="134504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Companies or organisations who can introduce or “match” businesses with each other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B2B</a:t>
            </a:r>
            <a:endParaRPr/>
          </a:p>
        </p:txBody>
      </p:sp>
      <p:pic>
        <p:nvPicPr>
          <p:cNvPr id="7" name="Google Shape;183;p7">
            <a:extLst>
              <a:ext uri="{FF2B5EF4-FFF2-40B4-BE49-F238E27FC236}">
                <a16:creationId xmlns:a16="http://schemas.microsoft.com/office/drawing/2014/main" id="{4F5CE71E-76D8-4DB1-BF2C-1D2DE7FB4D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69" t="12682" r="-212" b="27427"/>
          <a:stretch/>
        </p:blipFill>
        <p:spPr>
          <a:xfrm>
            <a:off x="3046520" y="1928032"/>
            <a:ext cx="9144000" cy="3643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phic 2" descr="Checkmark with solid fill">
            <a:extLst>
              <a:ext uri="{FF2B5EF4-FFF2-40B4-BE49-F238E27FC236}">
                <a16:creationId xmlns:a16="http://schemas.microsoft.com/office/drawing/2014/main" id="{4F230547-602F-4769-A012-83CFF5EB5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1076" y="3208259"/>
            <a:ext cx="482659" cy="482659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CD22AA41-EA52-4EE8-AA48-F88966818D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1076" y="3583635"/>
            <a:ext cx="457200" cy="457200"/>
          </a:xfrm>
          <a:prstGeom prst="rect">
            <a:avLst/>
          </a:prstGeom>
        </p:spPr>
      </p:pic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145C6E4F-0F49-44F2-BA0C-A0CE516249E9}"/>
              </a:ext>
            </a:extLst>
          </p:cNvPr>
          <p:cNvCxnSpPr/>
          <p:nvPr/>
        </p:nvCxnSpPr>
        <p:spPr>
          <a:xfrm rot="10800000" flipV="1">
            <a:off x="3046520" y="2245251"/>
            <a:ext cx="1376257" cy="762136"/>
          </a:xfrm>
          <a:prstGeom prst="bentConnector3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8E347450-1E69-4466-9F87-9CD4F78D84C7}"/>
              </a:ext>
            </a:extLst>
          </p:cNvPr>
          <p:cNvCxnSpPr>
            <a:cxnSpLocks/>
            <a:endCxn id="6" idx="3"/>
          </p:cNvCxnSpPr>
          <p:nvPr/>
        </p:nvCxnSpPr>
        <p:spPr>
          <a:xfrm rot="10800000" flipV="1">
            <a:off x="2860933" y="2691154"/>
            <a:ext cx="3235068" cy="2048956"/>
          </a:xfrm>
          <a:prstGeom prst="bentConnector3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04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/>
          <p:nvPr/>
        </p:nvSpPr>
        <p:spPr>
          <a:xfrm>
            <a:off x="741076" y="35145"/>
            <a:ext cx="10222297" cy="62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400" dirty="0">
                <a:solidFill>
                  <a:srgbClr val="1B458C"/>
                </a:solidFill>
                <a:latin typeface="Play"/>
                <a:sym typeface="Play"/>
              </a:rPr>
              <a:t>3. Adding news and events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B7650F-6BAE-4D96-988E-D988FB7A6E39}"/>
              </a:ext>
            </a:extLst>
          </p:cNvPr>
          <p:cNvSpPr txBox="1"/>
          <p:nvPr/>
        </p:nvSpPr>
        <p:spPr>
          <a:xfrm>
            <a:off x="844826" y="1113183"/>
            <a:ext cx="84681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Key points:</a:t>
            </a:r>
          </a:p>
          <a:p>
            <a:endParaRPr lang="en-GB" sz="1800" dirty="0"/>
          </a:p>
          <a:p>
            <a:pPr marL="342900" indent="-342900">
              <a:buAutoNum type="arabicPeriod"/>
            </a:pPr>
            <a:r>
              <a:rPr lang="en-GB" sz="1800" dirty="0"/>
              <a:t>News as foreign business attraction tool</a:t>
            </a:r>
          </a:p>
          <a:p>
            <a:pPr marL="342900" indent="-342900">
              <a:buAutoNum type="arabicPeriod"/>
            </a:pPr>
            <a:r>
              <a:rPr lang="en-GB" sz="1800" dirty="0"/>
              <a:t>Not a promotion of a single company</a:t>
            </a:r>
          </a:p>
          <a:p>
            <a:pPr marL="342900" indent="-342900">
              <a:buAutoNum type="arabicPeriod"/>
            </a:pPr>
            <a:r>
              <a:rPr lang="en-GB" sz="1800" dirty="0"/>
              <a:t>Internationalisation and international trade related</a:t>
            </a:r>
          </a:p>
          <a:p>
            <a:pPr marL="342900" indent="-342900">
              <a:buAutoNum type="arabicPeriod"/>
            </a:pPr>
            <a:r>
              <a:rPr lang="en-GB" sz="1800" dirty="0"/>
              <a:t>In English</a:t>
            </a:r>
          </a:p>
          <a:p>
            <a:pPr marL="342900" indent="-342900">
              <a:buAutoNum type="arabicPeriod"/>
            </a:pPr>
            <a:r>
              <a:rPr lang="en-GB" sz="1800" dirty="0"/>
              <a:t>Include the source</a:t>
            </a:r>
          </a:p>
          <a:p>
            <a:pPr marL="342900" indent="-342900">
              <a:buAutoNum type="arabicPeriod"/>
            </a:pPr>
            <a:r>
              <a:rPr lang="en-GB" sz="1800" dirty="0"/>
              <a:t>Author should have the right to use any images in the news</a:t>
            </a:r>
          </a:p>
          <a:p>
            <a:pPr marL="342900" indent="-342900">
              <a:buAutoNum type="arabicPeriod"/>
            </a:pPr>
            <a:endParaRPr lang="en-GB" sz="1800" dirty="0"/>
          </a:p>
          <a:p>
            <a:pPr marL="342900" indent="-342900">
              <a:buAutoNum type="arabicPeriod"/>
            </a:pPr>
            <a:r>
              <a:rPr lang="en-GB" sz="1800" dirty="0"/>
              <a:t>Events also internationally themed</a:t>
            </a:r>
          </a:p>
          <a:p>
            <a:pPr marL="342900" indent="-342900">
              <a:buAutoNum type="arabicPeriod"/>
            </a:pPr>
            <a:r>
              <a:rPr lang="en-GB" sz="1800" dirty="0"/>
              <a:t>Open to companies from more than one country</a:t>
            </a:r>
          </a:p>
          <a:p>
            <a:pPr marL="342900" indent="-342900">
              <a:buAutoNum type="arabicPeriod"/>
            </a:pPr>
            <a:endParaRPr lang="en-GB" sz="1800" dirty="0"/>
          </a:p>
          <a:p>
            <a:pPr marL="342900" indent="-342900">
              <a:buAutoNum type="arabicPeriod"/>
            </a:pPr>
            <a:r>
              <a:rPr lang="en-GB" sz="1800" dirty="0"/>
              <a:t>Instructions also on the “Create news” and “Create events” pages</a:t>
            </a:r>
          </a:p>
        </p:txBody>
      </p:sp>
    </p:spTree>
    <p:extLst>
      <p:ext uri="{BB962C8B-B14F-4D97-AF65-F5344CB8AC3E}">
        <p14:creationId xmlns:p14="http://schemas.microsoft.com/office/powerpoint/2010/main" val="334735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/>
          <p:nvPr/>
        </p:nvSpPr>
        <p:spPr>
          <a:xfrm>
            <a:off x="741076" y="35145"/>
            <a:ext cx="10222297" cy="62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5000"/>
              <a:buFont typeface="Play"/>
              <a:buNone/>
            </a:pPr>
            <a:r>
              <a:rPr lang="en-US" sz="2400" dirty="0">
                <a:solidFill>
                  <a:srgbClr val="1B458C"/>
                </a:solidFill>
                <a:latin typeface="Play"/>
                <a:sym typeface="Play"/>
              </a:rPr>
              <a:t>4. Using MATCH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BD65B1-4D8D-4857-A092-188B07637BDE}"/>
              </a:ext>
            </a:extLst>
          </p:cNvPr>
          <p:cNvSpPr txBox="1"/>
          <p:nvPr/>
        </p:nvSpPr>
        <p:spPr>
          <a:xfrm>
            <a:off x="1988646" y="1136230"/>
            <a:ext cx="980428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/>
              <a:t>Free to use for all Network Partners to organise unlimited matchmaking and market information events.</a:t>
            </a:r>
          </a:p>
          <a:p>
            <a:pPr algn="just"/>
            <a:endParaRPr lang="en-GB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/>
              <a:t>Matchmaking requirements: between NFP and/or NP, minimum 2+ countries, internationalisation theme, preferably free of charge.</a:t>
            </a:r>
          </a:p>
          <a:p>
            <a:pPr algn="just"/>
            <a:endParaRPr lang="en-GB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/>
              <a:t>Webinars, conferences, trainings: open to companies from different countries, internationalisation theme, delivered in a common language, preferably free of charge.</a:t>
            </a:r>
          </a:p>
          <a:p>
            <a:pPr algn="just"/>
            <a:r>
              <a:rPr lang="en-GB" sz="1600" dirty="0"/>
              <a:t>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/>
              <a:t> Log in with the test account and show around: </a:t>
            </a:r>
            <a:r>
              <a:rPr lang="en-GB" sz="1600" dirty="0">
                <a:hlinkClick r:id="rId3"/>
              </a:rPr>
              <a:t>https://match.aseanaccess.com/login/</a:t>
            </a:r>
            <a:r>
              <a:rPr lang="en-GB" sz="1600" dirty="0"/>
              <a:t> </a:t>
            </a:r>
          </a:p>
          <a:p>
            <a:endParaRPr lang="en-GB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85D4955-5C1E-42FA-B643-4616920DB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87" y="735495"/>
            <a:ext cx="1785730" cy="178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7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/>
          <p:nvPr/>
        </p:nvSpPr>
        <p:spPr>
          <a:xfrm>
            <a:off x="1" y="443471"/>
            <a:ext cx="6720840" cy="622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4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65" name="Google Shape;165;p10"/>
          <p:cNvSpPr txBox="1"/>
          <p:nvPr/>
        </p:nvSpPr>
        <p:spPr>
          <a:xfrm>
            <a:off x="1031860" y="1262633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1031860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Brunei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67" name="Google Shape;167;p10"/>
          <p:cNvSpPr txBox="1"/>
          <p:nvPr/>
        </p:nvSpPr>
        <p:spPr>
          <a:xfrm>
            <a:off x="1031860" y="2105684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សូមអរគុណ។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1031860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Cambodia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1031860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0" name="Google Shape;170;p10"/>
          <p:cNvSpPr txBox="1"/>
          <p:nvPr/>
        </p:nvSpPr>
        <p:spPr>
          <a:xfrm>
            <a:off x="1031860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Indonesia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1" name="Google Shape;171;p10"/>
          <p:cNvSpPr txBox="1"/>
          <p:nvPr/>
        </p:nvSpPr>
        <p:spPr>
          <a:xfrm>
            <a:off x="1031860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ຂອບໃຈ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2" name="Google Shape;172;p10"/>
          <p:cNvSpPr txBox="1"/>
          <p:nvPr/>
        </p:nvSpPr>
        <p:spPr>
          <a:xfrm>
            <a:off x="1031860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 PDR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3" name="Google Shape;173;p10"/>
          <p:cNvSpPr txBox="1"/>
          <p:nvPr/>
        </p:nvSpPr>
        <p:spPr>
          <a:xfrm>
            <a:off x="1031860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4" name="Google Shape;174;p10"/>
          <p:cNvSpPr txBox="1"/>
          <p:nvPr/>
        </p:nvSpPr>
        <p:spPr>
          <a:xfrm>
            <a:off x="1031860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Malaysia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5" name="Google Shape;175;p10"/>
          <p:cNvSpPr txBox="1"/>
          <p:nvPr/>
        </p:nvSpPr>
        <p:spPr>
          <a:xfrm>
            <a:off x="3609328" y="1262633"/>
            <a:ext cx="2371061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ကျေးဇူးတင်ပါတယ်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6" name="Google Shape;176;p10"/>
          <p:cNvSpPr txBox="1"/>
          <p:nvPr/>
        </p:nvSpPr>
        <p:spPr>
          <a:xfrm>
            <a:off x="3904808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Myanmar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7" name="Google Shape;177;p10"/>
          <p:cNvSpPr txBox="1"/>
          <p:nvPr/>
        </p:nvSpPr>
        <p:spPr>
          <a:xfrm>
            <a:off x="3779449" y="2105684"/>
            <a:ext cx="2020185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Salamat Sa Iyo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3904808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Philippines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3904808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0" name="Google Shape;180;p10"/>
          <p:cNvSpPr txBox="1"/>
          <p:nvPr/>
        </p:nvSpPr>
        <p:spPr>
          <a:xfrm>
            <a:off x="3904808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Singapore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3904808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ขอบคุณ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2" name="Google Shape;182;p10"/>
          <p:cNvSpPr txBox="1"/>
          <p:nvPr/>
        </p:nvSpPr>
        <p:spPr>
          <a:xfrm>
            <a:off x="3904808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Thailand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3904808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Calibri"/>
                <a:ea typeface="Calibri"/>
                <a:cs typeface="Calibri"/>
                <a:sym typeface="Calibri"/>
              </a:rPr>
              <a:t>cảm ơn bạn </a:t>
            </a:r>
            <a:endParaRPr sz="2000" b="0" i="0" u="none" strike="noStrike" cap="none">
              <a:solidFill>
                <a:srgbClr val="00697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0"/>
          <p:cNvSpPr txBox="1"/>
          <p:nvPr/>
        </p:nvSpPr>
        <p:spPr>
          <a:xfrm>
            <a:off x="3904808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Viet Nam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2973994" y="5757965"/>
            <a:ext cx="2891246" cy="41265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1406378" y="5830524"/>
            <a:ext cx="5652935" cy="49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www.aseanaccess.com</a:t>
            </a: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87" name="Google Shape;187;p10" descr="Magnifying glass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883" y="5823020"/>
            <a:ext cx="286512" cy="28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8624" r="34589" b="-3440"/>
          <a:stretch/>
        </p:blipFill>
        <p:spPr>
          <a:xfrm>
            <a:off x="2199769" y="5863582"/>
            <a:ext cx="450742" cy="28426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0"/>
          <p:cNvSpPr/>
          <p:nvPr/>
        </p:nvSpPr>
        <p:spPr>
          <a:xfrm>
            <a:off x="2050044" y="5700055"/>
            <a:ext cx="545199" cy="528473"/>
          </a:xfrm>
          <a:prstGeom prst="ellipse">
            <a:avLst/>
          </a:prstGeom>
          <a:solidFill>
            <a:srgbClr val="0069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77752" b="-19632"/>
          <a:stretch/>
        </p:blipFill>
        <p:spPr>
          <a:xfrm>
            <a:off x="2233978" y="5769172"/>
            <a:ext cx="259266" cy="3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5240" y="12904"/>
            <a:ext cx="6318517" cy="6504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740</Words>
  <Application>Microsoft Office PowerPoint</Application>
  <PresentationFormat>Widescreen</PresentationFormat>
  <Paragraphs>224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Arial</vt:lpstr>
      <vt:lpstr>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3674</dc:creator>
  <cp:lastModifiedBy>triin udris</cp:lastModifiedBy>
  <cp:revision>12</cp:revision>
  <dcterms:created xsi:type="dcterms:W3CDTF">2021-08-18T09:52:18Z</dcterms:created>
  <dcterms:modified xsi:type="dcterms:W3CDTF">2022-01-28T05:21:52Z</dcterms:modified>
</cp:coreProperties>
</file>